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7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8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1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1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9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9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9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0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925DD-C40B-4359-BEE1-2B2BA01D8A2F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43F1A-9044-4C13-844D-2647CB530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7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 like GUSTAR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3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like GUSTAR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GUSTAR is not conjugated like most –AR verbs.</a:t>
            </a:r>
          </a:p>
          <a:p>
            <a:r>
              <a:rPr lang="en-US" dirty="0" smtClean="0"/>
              <a:t>Although we tend to translate GUSTAR as </a:t>
            </a:r>
            <a:r>
              <a:rPr lang="en-US" i="1" dirty="0" smtClean="0"/>
              <a:t>to like</a:t>
            </a:r>
            <a:r>
              <a:rPr lang="en-US" dirty="0" smtClean="0"/>
              <a:t>, its true meaning is </a:t>
            </a:r>
            <a:r>
              <a:rPr lang="en-US" i="1" u="sng" dirty="0" smtClean="0"/>
              <a:t>to please</a:t>
            </a:r>
          </a:p>
          <a:p>
            <a:r>
              <a:rPr lang="en-US" dirty="0" smtClean="0"/>
              <a:t>GUSTAR is preceded by an Indirect Object Pronoun, indicating to whom something is pleasing.</a:t>
            </a:r>
          </a:p>
          <a:p>
            <a:r>
              <a:rPr lang="en-US" dirty="0" smtClean="0"/>
              <a:t>The conjugation of GUSTAR agrees with the thing(s) doing the pleasing;  therefore only the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 or plural forms are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8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like GUSTAR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Me </a:t>
            </a:r>
            <a:r>
              <a:rPr lang="en-US" b="1" dirty="0" err="1" smtClean="0"/>
              <a:t>gusta</a:t>
            </a:r>
            <a:r>
              <a:rPr lang="en-US" b="1" dirty="0" smtClean="0"/>
              <a:t> el chocolate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Chocolate is pleasing to me.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¿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gustan</a:t>
            </a:r>
            <a:r>
              <a:rPr lang="en-US" b="1" dirty="0" smtClean="0"/>
              <a:t> las </a:t>
            </a:r>
            <a:r>
              <a:rPr lang="en-US" b="1" dirty="0" err="1" smtClean="0"/>
              <a:t>películas</a:t>
            </a:r>
            <a:r>
              <a:rPr lang="en-US" b="1" dirty="0" smtClean="0"/>
              <a:t> </a:t>
            </a:r>
            <a:r>
              <a:rPr lang="en-US" b="1" dirty="0" err="1" smtClean="0"/>
              <a:t>románticas</a:t>
            </a:r>
            <a:r>
              <a:rPr lang="en-US" b="1" dirty="0" smtClean="0"/>
              <a:t>?</a:t>
            </a:r>
          </a:p>
          <a:p>
            <a:pPr marL="0" indent="0" algn="ctr">
              <a:buNone/>
            </a:pPr>
            <a:r>
              <a:rPr lang="en-US" i="1" dirty="0" smtClean="0"/>
              <a:t>Are romantic movies pleasing to you?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Nos </a:t>
            </a:r>
            <a:r>
              <a:rPr lang="en-US" b="1" dirty="0" err="1" smtClean="0"/>
              <a:t>gusta</a:t>
            </a:r>
            <a:r>
              <a:rPr lang="en-US" b="1" dirty="0" smtClean="0"/>
              <a:t> el </a:t>
            </a:r>
            <a:r>
              <a:rPr lang="en-US" b="1" dirty="0" err="1" smtClean="0"/>
              <a:t>programa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The program is pleasing to us.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3500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like GUSTAR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GUSTAR may be followed by an infinitive, in which case the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 form is used.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A </a:t>
            </a:r>
            <a:r>
              <a:rPr lang="en-US" sz="4800" dirty="0" err="1" smtClean="0"/>
              <a:t>ella</a:t>
            </a:r>
            <a:r>
              <a:rPr lang="en-US" sz="4800" dirty="0" smtClean="0"/>
              <a:t> le </a:t>
            </a:r>
            <a:r>
              <a:rPr lang="en-US" sz="4800" i="1" dirty="0" err="1" smtClean="0"/>
              <a:t>gusta</a:t>
            </a:r>
            <a:r>
              <a:rPr lang="en-US" sz="4800" dirty="0" smtClean="0"/>
              <a:t> </a:t>
            </a:r>
            <a:r>
              <a:rPr lang="en-US" sz="4800" u="sng" dirty="0" err="1" smtClean="0"/>
              <a:t>cantar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A </a:t>
            </a:r>
            <a:r>
              <a:rPr lang="en-US" sz="4800" dirty="0" err="1" smtClean="0"/>
              <a:t>Uds</a:t>
            </a:r>
            <a:r>
              <a:rPr lang="en-US" sz="4800" dirty="0" smtClean="0"/>
              <a:t>. les </a:t>
            </a:r>
            <a:r>
              <a:rPr lang="en-US" sz="4800" i="1" dirty="0" err="1" smtClean="0"/>
              <a:t>gusta</a:t>
            </a:r>
            <a:r>
              <a:rPr lang="en-US" sz="4800" dirty="0" smtClean="0"/>
              <a:t> </a:t>
            </a:r>
            <a:r>
              <a:rPr lang="en-US" sz="4800" u="sng" dirty="0" err="1" smtClean="0"/>
              <a:t>jugar</a:t>
            </a:r>
            <a:r>
              <a:rPr lang="en-US" sz="4800" dirty="0" smtClean="0"/>
              <a:t> al </a:t>
            </a:r>
            <a:r>
              <a:rPr lang="en-US" sz="4800" dirty="0" err="1" smtClean="0"/>
              <a:t>ajedrez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like GUSTAR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320268"/>
              </p:ext>
            </p:extLst>
          </p:nvPr>
        </p:nvGraphicFramePr>
        <p:xfrm>
          <a:off x="457200" y="1600200"/>
          <a:ext cx="8610600" cy="505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674914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Verbs that perform like GUSTAR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aburrir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i="1" dirty="0" smtClean="0"/>
                        <a:t>to bore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fascinar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fascinate/love</a:t>
                      </a:r>
                      <a:r>
                        <a:rPr lang="en-US" i="1" baseline="0" dirty="0" smtClean="0"/>
                        <a:t> (inanimate objects)</a:t>
                      </a:r>
                      <a:endParaRPr lang="en-US" i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caer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bien</a:t>
                      </a:r>
                      <a:r>
                        <a:rPr lang="en-US" sz="2400" b="1" dirty="0" smtClean="0"/>
                        <a:t>/mal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i="1" dirty="0" smtClean="0"/>
                        <a:t>to get along well/badly with; to (not) suit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importar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be important; matter</a:t>
                      </a:r>
                      <a:endParaRPr lang="en-US" i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disgustar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i="1" dirty="0" smtClean="0"/>
                        <a:t>to upset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interesar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interest; be interesting</a:t>
                      </a:r>
                      <a:endParaRPr lang="en-US" i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doler</a:t>
                      </a:r>
                      <a:r>
                        <a:rPr lang="en-US" sz="2400" b="1" dirty="0" smtClean="0"/>
                        <a:t> (</a:t>
                      </a:r>
                      <a:r>
                        <a:rPr lang="en-US" sz="2400" b="1" dirty="0" err="1" smtClean="0"/>
                        <a:t>o:ue</a:t>
                      </a:r>
                      <a:r>
                        <a:rPr lang="en-US" sz="2400" b="1" dirty="0" smtClean="0"/>
                        <a:t>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i="1" dirty="0" smtClean="0"/>
                        <a:t>to hurt; ache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molestar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bother; annoy</a:t>
                      </a:r>
                      <a:endParaRPr lang="en-US" i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encantar</a:t>
                      </a:r>
                      <a:r>
                        <a:rPr lang="en-US" sz="2000" b="0" i="1" dirty="0" smtClean="0"/>
                        <a:t>(not use in the negative)</a:t>
                      </a:r>
                      <a:endParaRPr lang="en-US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i="1" dirty="0" smtClean="0"/>
                        <a:t>to really like/love (inanimate objects)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preocupar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worry</a:t>
                      </a:r>
                      <a:endParaRPr lang="en-US" i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/>
                        <a:t>faltar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i="1" dirty="0" smtClean="0"/>
                        <a:t>to lack; need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quedar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to be left over; to fit (clothing)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07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like GUSTAR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400" b="1" dirty="0" smtClean="0"/>
              <a:t>Me </a:t>
            </a:r>
            <a:r>
              <a:rPr lang="en-US" sz="4400" b="1" dirty="0" err="1" smtClean="0"/>
              <a:t>aburren</a:t>
            </a:r>
            <a:r>
              <a:rPr lang="en-US" sz="4400" b="1" dirty="0" smtClean="0"/>
              <a:t> </a:t>
            </a:r>
            <a:r>
              <a:rPr lang="en-US" sz="4400" dirty="0" err="1" smtClean="0"/>
              <a:t>los</a:t>
            </a:r>
            <a:r>
              <a:rPr lang="en-US" sz="4400" dirty="0" smtClean="0"/>
              <a:t> </a:t>
            </a:r>
            <a:r>
              <a:rPr lang="en-US" sz="4400" dirty="0" err="1" smtClean="0"/>
              <a:t>libros</a:t>
            </a:r>
            <a:r>
              <a:rPr lang="en-US" sz="4400" dirty="0" smtClean="0"/>
              <a:t> </a:t>
            </a:r>
            <a:r>
              <a:rPr lang="en-US" sz="4400" dirty="0" err="1" smtClean="0"/>
              <a:t>históricos</a:t>
            </a:r>
            <a:r>
              <a:rPr lang="en-US" sz="4400" dirty="0" smtClean="0"/>
              <a:t>.</a:t>
            </a:r>
          </a:p>
          <a:p>
            <a:pPr marL="0" indent="0" algn="ctr">
              <a:buNone/>
            </a:pPr>
            <a:r>
              <a:rPr lang="en-US" sz="4400" b="1" dirty="0" err="1" smtClean="0"/>
              <a:t>Te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cae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bien</a:t>
            </a:r>
            <a:r>
              <a:rPr lang="en-US" sz="4400" b="1" dirty="0" smtClean="0"/>
              <a:t> </a:t>
            </a:r>
            <a:r>
              <a:rPr lang="en-US" sz="4400" dirty="0" smtClean="0"/>
              <a:t>el color negro.</a:t>
            </a:r>
          </a:p>
          <a:p>
            <a:pPr marL="0" indent="0" algn="ctr">
              <a:buNone/>
            </a:pPr>
            <a:r>
              <a:rPr lang="en-US" sz="4400" dirty="0" smtClean="0"/>
              <a:t>A </a:t>
            </a:r>
            <a:r>
              <a:rPr lang="en-US" sz="4400" dirty="0" err="1" smtClean="0"/>
              <a:t>él</a:t>
            </a:r>
            <a:r>
              <a:rPr lang="en-US" sz="4400" dirty="0" smtClean="0"/>
              <a:t> </a:t>
            </a:r>
            <a:r>
              <a:rPr lang="en-US" sz="4400" b="1" dirty="0" smtClean="0"/>
              <a:t>le </a:t>
            </a:r>
            <a:r>
              <a:rPr lang="en-US" sz="4400" b="1" dirty="0" err="1" smtClean="0"/>
              <a:t>disgusta</a:t>
            </a:r>
            <a:r>
              <a:rPr lang="en-US" sz="4400" b="1" dirty="0" smtClean="0"/>
              <a:t> </a:t>
            </a:r>
            <a:r>
              <a:rPr lang="en-US" sz="4400" dirty="0" smtClean="0"/>
              <a:t>la mala nota.</a:t>
            </a:r>
          </a:p>
          <a:p>
            <a:pPr marL="0" indent="0" algn="ctr">
              <a:buNone/>
            </a:pPr>
            <a:r>
              <a:rPr lang="en-US" sz="4400" b="1" dirty="0" smtClean="0"/>
              <a:t>Le </a:t>
            </a:r>
            <a:r>
              <a:rPr lang="en-US" sz="4400" b="1" dirty="0" err="1" smtClean="0"/>
              <a:t>duele</a:t>
            </a:r>
            <a:r>
              <a:rPr lang="en-US" sz="4400" b="1" dirty="0" smtClean="0"/>
              <a:t> </a:t>
            </a:r>
            <a:r>
              <a:rPr lang="en-US" sz="4400" dirty="0" smtClean="0"/>
              <a:t>la </a:t>
            </a:r>
            <a:r>
              <a:rPr lang="en-US" sz="4400" dirty="0" err="1" smtClean="0"/>
              <a:t>cabeza</a:t>
            </a:r>
            <a:r>
              <a:rPr lang="en-US" sz="4400" dirty="0" smtClean="0"/>
              <a:t> a Carmen.</a:t>
            </a:r>
          </a:p>
          <a:p>
            <a:pPr marL="0" indent="0" algn="ctr">
              <a:buNone/>
            </a:pPr>
            <a:r>
              <a:rPr lang="en-US" sz="4400" b="1" dirty="0" smtClean="0"/>
              <a:t>Nos </a:t>
            </a:r>
            <a:r>
              <a:rPr lang="en-US" sz="4400" b="1" dirty="0" err="1" smtClean="0"/>
              <a:t>encanta</a:t>
            </a:r>
            <a:r>
              <a:rPr lang="en-US" sz="4400" b="1" dirty="0" smtClean="0"/>
              <a:t> </a:t>
            </a:r>
            <a:r>
              <a:rPr lang="en-US" sz="4400" dirty="0" err="1" smtClean="0"/>
              <a:t>nuestra</a:t>
            </a:r>
            <a:r>
              <a:rPr lang="en-US" sz="4400" dirty="0" smtClean="0"/>
              <a:t> casa.</a:t>
            </a:r>
          </a:p>
          <a:p>
            <a:pPr marL="0" indent="0" algn="ctr">
              <a:buNone/>
            </a:pPr>
            <a:r>
              <a:rPr lang="en-US" sz="4400" b="1" dirty="0" smtClean="0"/>
              <a:t>Les </a:t>
            </a:r>
            <a:r>
              <a:rPr lang="en-US" sz="4400" b="1" dirty="0" err="1" smtClean="0"/>
              <a:t>falta</a:t>
            </a:r>
            <a:r>
              <a:rPr lang="en-US" sz="4400" b="1" dirty="0" smtClean="0"/>
              <a:t> </a:t>
            </a:r>
            <a:r>
              <a:rPr lang="en-US" sz="4400" dirty="0" smtClean="0"/>
              <a:t>el </a:t>
            </a:r>
            <a:r>
              <a:rPr lang="en-US" sz="4400" dirty="0" err="1" smtClean="0"/>
              <a:t>dinero</a:t>
            </a:r>
            <a:r>
              <a:rPr lang="en-US" sz="4400" dirty="0"/>
              <a:t> </a:t>
            </a:r>
            <a:r>
              <a:rPr lang="en-US" sz="4400" dirty="0" smtClean="0"/>
              <a:t>a </a:t>
            </a:r>
            <a:r>
              <a:rPr lang="en-US" sz="4400" dirty="0" err="1" smtClean="0"/>
              <a:t>ellos</a:t>
            </a:r>
            <a:r>
              <a:rPr lang="en-US" sz="4400" dirty="0" smtClean="0"/>
              <a:t>.</a:t>
            </a:r>
          </a:p>
          <a:p>
            <a:pPr marL="0" indent="0" algn="ctr">
              <a:buNone/>
            </a:pPr>
            <a:r>
              <a:rPr lang="en-US" sz="4400" b="1" dirty="0" smtClean="0"/>
              <a:t>Nos </a:t>
            </a:r>
            <a:r>
              <a:rPr lang="en-US" sz="4400" b="1" dirty="0" err="1" smtClean="0"/>
              <a:t>fascinan</a:t>
            </a:r>
            <a:r>
              <a:rPr lang="en-US" sz="4400" b="1" dirty="0"/>
              <a:t> </a:t>
            </a:r>
            <a:r>
              <a:rPr lang="en-US" sz="4400" dirty="0" smtClean="0"/>
              <a:t>las </a:t>
            </a:r>
            <a:r>
              <a:rPr lang="en-US" sz="4400" dirty="0" err="1" smtClean="0"/>
              <a:t>montañas</a:t>
            </a:r>
            <a:r>
              <a:rPr lang="en-US" sz="4400" dirty="0" smtClean="0"/>
              <a:t>.</a:t>
            </a:r>
          </a:p>
          <a:p>
            <a:pPr marL="0" indent="0" algn="ctr">
              <a:buNone/>
            </a:pPr>
            <a:r>
              <a:rPr lang="en-US" sz="4400" b="1" dirty="0" smtClean="0"/>
              <a:t>No les </a:t>
            </a:r>
            <a:r>
              <a:rPr lang="en-US" sz="4400" b="1" dirty="0" err="1" smtClean="0"/>
              <a:t>importa</a:t>
            </a:r>
            <a:r>
              <a:rPr lang="en-US" sz="4400" b="1" dirty="0" smtClean="0"/>
              <a:t> </a:t>
            </a:r>
            <a:r>
              <a:rPr lang="en-US" sz="4400" dirty="0" smtClean="0"/>
              <a:t>el </a:t>
            </a:r>
            <a:r>
              <a:rPr lang="en-US" sz="4400" dirty="0" err="1" smtClean="0"/>
              <a:t>precio</a:t>
            </a:r>
            <a:r>
              <a:rPr lang="en-US" sz="4400" dirty="0" smtClean="0"/>
              <a:t> a </a:t>
            </a:r>
            <a:r>
              <a:rPr lang="en-US" sz="4400" dirty="0" err="1" smtClean="0"/>
              <a:t>ellas</a:t>
            </a:r>
            <a:r>
              <a:rPr lang="en-US" sz="4400" dirty="0" smtClean="0"/>
              <a:t>.</a:t>
            </a:r>
          </a:p>
          <a:p>
            <a:pPr marL="0" indent="0" algn="ctr">
              <a:buNone/>
            </a:pPr>
            <a:r>
              <a:rPr lang="en-US" sz="4400" b="1" dirty="0" err="1" smtClean="0"/>
              <a:t>Te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interesan</a:t>
            </a:r>
            <a:r>
              <a:rPr lang="en-US" sz="4400" b="1" dirty="0" smtClean="0"/>
              <a:t> </a:t>
            </a:r>
            <a:r>
              <a:rPr lang="en-US" sz="4400" dirty="0" smtClean="0"/>
              <a:t>las </a:t>
            </a:r>
            <a:r>
              <a:rPr lang="en-US" sz="4400" dirty="0" err="1" smtClean="0"/>
              <a:t>novelas</a:t>
            </a:r>
            <a:r>
              <a:rPr lang="en-US" sz="4400" dirty="0" smtClean="0"/>
              <a:t> detectives.</a:t>
            </a:r>
          </a:p>
          <a:p>
            <a:pPr marL="0" indent="0" algn="ctr">
              <a:buNone/>
            </a:pPr>
            <a:r>
              <a:rPr lang="en-US" sz="4400" dirty="0" smtClean="0"/>
              <a:t>Las </a:t>
            </a:r>
            <a:r>
              <a:rPr lang="en-US" sz="4400" dirty="0" err="1" smtClean="0"/>
              <a:t>moscas</a:t>
            </a:r>
            <a:r>
              <a:rPr lang="en-US" sz="4400" dirty="0" smtClean="0"/>
              <a:t> </a:t>
            </a:r>
            <a:r>
              <a:rPr lang="en-US" sz="4400" b="1" dirty="0" err="1" smtClean="0"/>
              <a:t>nos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molestan</a:t>
            </a:r>
            <a:r>
              <a:rPr lang="en-US" sz="4400" b="1" dirty="0" smtClean="0"/>
              <a:t> </a:t>
            </a:r>
            <a:r>
              <a:rPr lang="en-US" sz="4400" dirty="0" smtClean="0"/>
              <a:t>al picnic.</a:t>
            </a:r>
          </a:p>
          <a:p>
            <a:pPr marL="0" indent="0" algn="ctr">
              <a:buNone/>
            </a:pPr>
            <a:r>
              <a:rPr lang="en-US" sz="4400" b="1" dirty="0" smtClean="0"/>
              <a:t>Me </a:t>
            </a:r>
            <a:r>
              <a:rPr lang="en-US" sz="4400" b="1" dirty="0" err="1" smtClean="0"/>
              <a:t>preocupo</a:t>
            </a:r>
            <a:r>
              <a:rPr lang="en-US" sz="4400" b="1" dirty="0" smtClean="0"/>
              <a:t> </a:t>
            </a:r>
            <a:r>
              <a:rPr lang="en-US" sz="4400" dirty="0" smtClean="0"/>
              <a:t>del </a:t>
            </a:r>
            <a:r>
              <a:rPr lang="en-US" sz="4400" dirty="0" err="1" smtClean="0"/>
              <a:t>examen</a:t>
            </a:r>
            <a:r>
              <a:rPr lang="en-US" sz="4400" dirty="0" smtClean="0"/>
              <a:t>.</a:t>
            </a:r>
          </a:p>
          <a:p>
            <a:pPr marL="0" indent="0" algn="ctr">
              <a:buNone/>
            </a:pPr>
            <a:r>
              <a:rPr lang="en-US" sz="4400" dirty="0" smtClean="0"/>
              <a:t>Los </a:t>
            </a:r>
            <a:r>
              <a:rPr lang="en-US" sz="4400" dirty="0" err="1" smtClean="0"/>
              <a:t>pantalones</a:t>
            </a:r>
            <a:r>
              <a:rPr lang="en-US" sz="4400" dirty="0" smtClean="0"/>
              <a:t> </a:t>
            </a:r>
            <a:r>
              <a:rPr lang="en-US" sz="4400" b="1" dirty="0" smtClean="0"/>
              <a:t>no </a:t>
            </a:r>
            <a:r>
              <a:rPr lang="en-US" sz="4400" b="1" dirty="0" err="1" smtClean="0"/>
              <a:t>te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quedan</a:t>
            </a:r>
            <a:r>
              <a:rPr lang="en-US" sz="4400" b="1" dirty="0" smtClean="0"/>
              <a:t> </a:t>
            </a:r>
            <a:r>
              <a:rPr lang="en-US" sz="4400" dirty="0" err="1" smtClean="0"/>
              <a:t>bien</a:t>
            </a:r>
            <a:r>
              <a:rPr lang="en-US" sz="4400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2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/>
      </p:transition>
    </mc:Choice>
    <mc:Fallback xmlns="">
      <p:transition spd="slow">
        <p:strips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321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Verbs like GUSTAR</vt:lpstr>
      <vt:lpstr>Verbs like GUSTAR</vt:lpstr>
      <vt:lpstr>Verbs like GUSTAR</vt:lpstr>
      <vt:lpstr>Verbs like GUSTAR</vt:lpstr>
      <vt:lpstr>Verbs like GUSTAR</vt:lpstr>
      <vt:lpstr>Verbs like GUSTAR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like GUSTAR</dc:title>
  <dc:creator>Marnie Kozielski</dc:creator>
  <cp:lastModifiedBy>Kozielski, Marnie</cp:lastModifiedBy>
  <cp:revision>9</cp:revision>
  <dcterms:created xsi:type="dcterms:W3CDTF">2015-06-26T13:38:51Z</dcterms:created>
  <dcterms:modified xsi:type="dcterms:W3CDTF">2015-12-17T12:20:59Z</dcterms:modified>
</cp:coreProperties>
</file>