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Subjunctive in Adverbial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Adverbial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subordinate clause that functions like an adverb, modifying verbs, adjectives or other adverbs by describing </a:t>
            </a:r>
            <a:r>
              <a:rPr lang="en-US" sz="4400" dirty="0" smtClean="0">
                <a:solidFill>
                  <a:srgbClr val="FFFF00"/>
                </a:solidFill>
              </a:rPr>
              <a:t>why, when </a:t>
            </a:r>
            <a:r>
              <a:rPr lang="en-US" sz="4400" dirty="0" smtClean="0"/>
              <a:t>and </a:t>
            </a:r>
            <a:r>
              <a:rPr lang="en-US" sz="4400" dirty="0" smtClean="0">
                <a:solidFill>
                  <a:srgbClr val="FFFF00"/>
                </a:solidFill>
              </a:rPr>
              <a:t>where</a:t>
            </a:r>
            <a:r>
              <a:rPr lang="en-US" sz="4400" dirty="0" smtClean="0"/>
              <a:t> an action takes place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28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Conjunctions that ALWAYS require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ESCAPA: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E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/>
              <a:t> </a:t>
            </a:r>
            <a:r>
              <a:rPr lang="en-US" dirty="0" smtClean="0"/>
              <a:t>(de) que…………………………….. in case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</a:t>
            </a:r>
            <a:r>
              <a:rPr lang="en-US" dirty="0" smtClean="0"/>
              <a:t>in que……………………………………………..without, unless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on </a:t>
            </a:r>
            <a:r>
              <a:rPr lang="en-US" dirty="0" err="1" smtClean="0"/>
              <a:t>tal</a:t>
            </a:r>
            <a:r>
              <a:rPr lang="en-US" dirty="0" smtClean="0"/>
              <a:t> (de) que……………………………….provided that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ntes (de) que………………………………….before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</a:t>
            </a:r>
            <a:r>
              <a:rPr lang="en-US" dirty="0" smtClean="0"/>
              <a:t>ara que…………………………………………….so that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que……………………………………..</a:t>
            </a:r>
            <a:r>
              <a:rPr lang="en-US" dirty="0" smtClean="0"/>
              <a:t>unless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using </a:t>
            </a:r>
            <a:r>
              <a:rPr lang="en-US" sz="4800" b="1" dirty="0" smtClean="0">
                <a:solidFill>
                  <a:srgbClr val="FFFF00"/>
                </a:solidFill>
              </a:rPr>
              <a:t>ESCAPA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Hay </a:t>
            </a:r>
            <a:r>
              <a:rPr lang="en-US" sz="3200" dirty="0" err="1" smtClean="0"/>
              <a:t>unas</a:t>
            </a:r>
            <a:r>
              <a:rPr lang="en-US" sz="3200" dirty="0" smtClean="0"/>
              <a:t> </a:t>
            </a:r>
            <a:r>
              <a:rPr lang="en-US" sz="3200" dirty="0" err="1" smtClean="0"/>
              <a:t>aspirinas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</a:t>
            </a:r>
            <a:r>
              <a:rPr lang="en-US" sz="3200" dirty="0" err="1" smtClean="0"/>
              <a:t>gabinete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caso</a:t>
            </a:r>
            <a:r>
              <a:rPr lang="en-US" sz="3200" b="1" dirty="0" smtClean="0">
                <a:solidFill>
                  <a:srgbClr val="FFFF00"/>
                </a:solidFill>
              </a:rPr>
              <a:t> de que </a:t>
            </a:r>
            <a:r>
              <a:rPr lang="en-US" sz="3200" dirty="0" smtClean="0"/>
              <a:t>las </a:t>
            </a:r>
            <a:r>
              <a:rPr lang="en-US" sz="3200" dirty="0" err="1" smtClean="0"/>
              <a:t>necesites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err="1" smtClean="0"/>
              <a:t>Serviré</a:t>
            </a:r>
            <a:r>
              <a:rPr lang="en-US" sz="3200" dirty="0" smtClean="0"/>
              <a:t> el </a:t>
            </a:r>
            <a:r>
              <a:rPr lang="en-US" sz="3200" dirty="0" err="1" smtClean="0"/>
              <a:t>desayuno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antes de que </a:t>
            </a:r>
            <a:r>
              <a:rPr lang="en-US" sz="3200" dirty="0" err="1" smtClean="0"/>
              <a:t>te</a:t>
            </a:r>
            <a:r>
              <a:rPr lang="en-US" sz="3200" dirty="0" smtClean="0"/>
              <a:t> </a:t>
            </a:r>
            <a:r>
              <a:rPr lang="en-US" sz="3200" dirty="0" err="1" smtClean="0"/>
              <a:t>despiertes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Pedro no </a:t>
            </a:r>
            <a:r>
              <a:rPr lang="en-US" sz="3200" dirty="0" err="1" smtClean="0"/>
              <a:t>irá</a:t>
            </a:r>
            <a:r>
              <a:rPr lang="en-US" sz="3200" dirty="0" smtClean="0"/>
              <a:t> al </a:t>
            </a:r>
            <a:r>
              <a:rPr lang="en-US" sz="3200" dirty="0" err="1" smtClean="0"/>
              <a:t>dentista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a </a:t>
            </a:r>
            <a:r>
              <a:rPr lang="en-US" sz="3200" b="1" dirty="0" err="1" smtClean="0">
                <a:solidFill>
                  <a:srgbClr val="FFFF00"/>
                </a:solidFill>
              </a:rPr>
              <a:t>menos</a:t>
            </a:r>
            <a:r>
              <a:rPr lang="en-US" sz="3200" b="1" dirty="0" smtClean="0">
                <a:solidFill>
                  <a:srgbClr val="FFFF00"/>
                </a:solidFill>
              </a:rPr>
              <a:t> que </a:t>
            </a:r>
            <a:r>
              <a:rPr lang="en-US" sz="3200" b="1" dirty="0" err="1" smtClean="0">
                <a:solidFill>
                  <a:srgbClr val="FFFF00"/>
                </a:solidFill>
              </a:rPr>
              <a:t>yo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/>
              <a:t>lo </a:t>
            </a:r>
            <a:r>
              <a:rPr lang="en-US" sz="3200" dirty="0" err="1" smtClean="0"/>
              <a:t>acompañe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56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 change of subject = no 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Therefore the infinitive would be used with antes de, con </a:t>
            </a:r>
            <a:r>
              <a:rPr lang="en-US" sz="2800" dirty="0" err="1" smtClean="0"/>
              <a:t>tal</a:t>
            </a:r>
            <a:r>
              <a:rPr lang="en-US" sz="2800" dirty="0" smtClean="0"/>
              <a:t> de,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de, para and sin (notice the “que” has been omitted from these adverbs since there is no need for a dependent clause.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Ej</a:t>
            </a:r>
            <a:r>
              <a:rPr lang="en-US" sz="2800" dirty="0" smtClean="0"/>
              <a:t>:  </a:t>
            </a:r>
          </a:p>
          <a:p>
            <a:r>
              <a:rPr lang="en-US" sz="2800" dirty="0" smtClean="0"/>
              <a:t>Javier </a:t>
            </a:r>
            <a:r>
              <a:rPr lang="en-US" sz="2800" dirty="0" err="1" smtClean="0"/>
              <a:t>corre</a:t>
            </a:r>
            <a:r>
              <a:rPr lang="en-US" sz="2800" dirty="0" smtClean="0"/>
              <a:t>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día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mantenerse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forma.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/>
              <a:t>comí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antes de </a:t>
            </a:r>
            <a:r>
              <a:rPr lang="en-US" sz="2800" dirty="0" err="1" smtClean="0"/>
              <a:t>cepillarme</a:t>
            </a:r>
            <a:r>
              <a:rPr lang="en-US" sz="2800" dirty="0" smtClean="0"/>
              <a:t>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dientes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9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Adverbial Conjunctions with Subjunctive OR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b="1" dirty="0" smtClean="0">
                <a:solidFill>
                  <a:srgbClr val="FFFF00"/>
                </a:solidFill>
              </a:rPr>
              <a:t>MATCHED</a:t>
            </a:r>
            <a:r>
              <a:rPr lang="en-US" dirty="0" smtClean="0"/>
              <a:t>:</a:t>
            </a:r>
          </a:p>
          <a:p>
            <a:r>
              <a:rPr lang="en-US" sz="2600" b="1" dirty="0" err="1" smtClean="0">
                <a:solidFill>
                  <a:srgbClr val="FFFF00"/>
                </a:solidFill>
              </a:rPr>
              <a:t>M</a:t>
            </a:r>
            <a:r>
              <a:rPr lang="en-US" dirty="0" err="1" smtClean="0"/>
              <a:t>ientras</a:t>
            </a:r>
            <a:r>
              <a:rPr lang="en-US" dirty="0" smtClean="0"/>
              <a:t> que…………………………………………………while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A</a:t>
            </a:r>
            <a:r>
              <a:rPr lang="en-US" dirty="0" err="1" smtClean="0"/>
              <a:t>unque</a:t>
            </a:r>
            <a:r>
              <a:rPr lang="en-US" dirty="0" smtClean="0"/>
              <a:t>…………………………………………………………although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an pronto como………………………………………….as soon as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C</a:t>
            </a:r>
            <a:r>
              <a:rPr lang="en-US" dirty="0" err="1" smtClean="0"/>
              <a:t>uando</a:t>
            </a:r>
            <a:r>
              <a:rPr lang="en-US" dirty="0" smtClean="0"/>
              <a:t>…………………………………………………………when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H</a:t>
            </a:r>
            <a:r>
              <a:rPr lang="en-US" dirty="0" smtClean="0"/>
              <a:t>asta que………………………………………………………until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E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cuanto</a:t>
            </a:r>
            <a:r>
              <a:rPr lang="en-US" dirty="0" smtClean="0"/>
              <a:t> a……………………………………………………as soon as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D</a:t>
            </a:r>
            <a:r>
              <a:rPr lang="en-US" dirty="0" err="1" smtClean="0"/>
              <a:t>espués</a:t>
            </a:r>
            <a:r>
              <a:rPr lang="en-US" dirty="0" smtClean="0"/>
              <a:t> (de) que………………………………………....after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Adverbial Conjunctions with Subjunctive OR Indicative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Ej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 smtClean="0"/>
              <a:t>Me </a:t>
            </a:r>
            <a:r>
              <a:rPr lang="en-US" sz="3200" b="1" dirty="0" err="1" smtClean="0"/>
              <a:t>guardo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cama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hasta que </a:t>
            </a:r>
            <a:r>
              <a:rPr lang="en-US" sz="3200" b="1" dirty="0" smtClean="0"/>
              <a:t>me </a:t>
            </a:r>
            <a:r>
              <a:rPr lang="en-US" sz="3200" b="1" dirty="0" err="1" smtClean="0"/>
              <a:t>mejore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El </a:t>
            </a:r>
            <a:r>
              <a:rPr lang="en-US" sz="3200" b="1" dirty="0" err="1" smtClean="0"/>
              <a:t>médico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</a:t>
            </a:r>
            <a:r>
              <a:rPr lang="en-US" sz="3200" b="1" dirty="0" smtClean="0"/>
              <a:t> a estar furioso </a:t>
            </a:r>
            <a:r>
              <a:rPr lang="en-US" sz="3200" b="1" dirty="0" err="1" smtClean="0">
                <a:solidFill>
                  <a:srgbClr val="FFFF00"/>
                </a:solidFill>
              </a:rPr>
              <a:t>cuando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llegue</a:t>
            </a:r>
            <a:r>
              <a:rPr lang="en-US" sz="3200" b="1" dirty="0" smtClean="0"/>
              <a:t> al </a:t>
            </a:r>
            <a:r>
              <a:rPr lang="en-US" sz="3200" b="1" dirty="0" err="1" smtClean="0"/>
              <a:t>consultorio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Adverbial Conjunctions with Subjunctive OR Indicative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the action in the main clause has already happened or habitually happens, the indicative is used in the dependent clause after the adverbial conjunction.</a:t>
            </a:r>
          </a:p>
          <a:p>
            <a:endParaRPr lang="en-US" dirty="0"/>
          </a:p>
          <a:p>
            <a:r>
              <a:rPr lang="en-US" b="1" dirty="0"/>
              <a:t>El </a:t>
            </a:r>
            <a:r>
              <a:rPr lang="en-US" b="1" dirty="0" err="1"/>
              <a:t>médico</a:t>
            </a:r>
            <a:r>
              <a:rPr lang="en-US" b="1" dirty="0"/>
              <a:t> </a:t>
            </a:r>
            <a:r>
              <a:rPr lang="en-US" b="1" dirty="0" err="1"/>
              <a:t>siempre</a:t>
            </a:r>
            <a:r>
              <a:rPr lang="en-US" b="1" dirty="0"/>
              <a:t> me </a:t>
            </a:r>
            <a:r>
              <a:rPr lang="en-US" b="1" dirty="0" err="1"/>
              <a:t>examina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cuando</a:t>
            </a:r>
            <a:r>
              <a:rPr lang="en-US" b="1" dirty="0"/>
              <a:t> </a:t>
            </a:r>
            <a:r>
              <a:rPr lang="en-US" b="1" dirty="0" err="1"/>
              <a:t>llego</a:t>
            </a:r>
            <a:r>
              <a:rPr lang="en-US" b="1" dirty="0"/>
              <a:t> a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consultorio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menudo me </a:t>
            </a:r>
            <a:r>
              <a:rPr lang="en-US" b="1" dirty="0" err="1" smtClean="0"/>
              <a:t>guardo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cama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cuando</a:t>
            </a:r>
            <a:r>
              <a:rPr lang="en-US" b="1" dirty="0" smtClean="0"/>
              <a:t> </a:t>
            </a:r>
            <a:r>
              <a:rPr lang="en-US" b="1" dirty="0" err="1" smtClean="0"/>
              <a:t>estoy</a:t>
            </a:r>
            <a:r>
              <a:rPr lang="en-US" b="1" dirty="0" smtClean="0"/>
              <a:t> </a:t>
            </a:r>
            <a:r>
              <a:rPr lang="en-US" b="1" dirty="0" err="1" smtClean="0"/>
              <a:t>enferma</a:t>
            </a:r>
            <a:r>
              <a:rPr lang="en-US" b="1" dirty="0" smtClean="0"/>
              <a:t> y me </a:t>
            </a:r>
            <a:r>
              <a:rPr lang="en-US" b="1" dirty="0" err="1" smtClean="0"/>
              <a:t>mejoro</a:t>
            </a:r>
            <a:r>
              <a:rPr lang="en-US" b="1" dirty="0" smtClean="0"/>
              <a:t> pronto.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142</TotalTime>
  <Words>321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The Subjunctive in Adverbial Clauses</vt:lpstr>
      <vt:lpstr>Adverbial Clause</vt:lpstr>
      <vt:lpstr>Conjunctions that ALWAYS require subjunctive</vt:lpstr>
      <vt:lpstr>Examples using ESCAPA:</vt:lpstr>
      <vt:lpstr>No change of subject = no dependent clause</vt:lpstr>
      <vt:lpstr>Adverbial Conjunctions with Subjunctive OR Indicative</vt:lpstr>
      <vt:lpstr>Adverbial Conjunctions with Subjunctive OR Indicative</vt:lpstr>
      <vt:lpstr>Adverbial Conjunctions with Subjunctive OR Indicative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Subjunctive in Adverbial Clauses</dc:title>
  <dc:creator>Kozielski, Marnie</dc:creator>
  <cp:lastModifiedBy>Kozielski, Marnie</cp:lastModifiedBy>
  <cp:revision>12</cp:revision>
  <dcterms:created xsi:type="dcterms:W3CDTF">2016-01-25T16:48:06Z</dcterms:created>
  <dcterms:modified xsi:type="dcterms:W3CDTF">2016-01-27T14:15:46Z</dcterms:modified>
</cp:coreProperties>
</file>