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4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9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6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2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3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4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6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7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8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5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2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FF370-DA20-4EA9-A5BD-9DB546CE2836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5091-4BF0-4E4A-9D05-CC1A2D5B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Past Participles</a:t>
            </a:r>
            <a:br>
              <a:rPr lang="en-US" dirty="0" smtClean="0"/>
            </a:b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The Perfect Tenses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09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en-US" b="1" dirty="0" smtClean="0"/>
              <a:t>	The Present 	Tense of HABER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he		</a:t>
            </a:r>
            <a:r>
              <a:rPr lang="en-US" dirty="0" err="1" smtClean="0"/>
              <a:t>hemos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has		</a:t>
            </a:r>
            <a:r>
              <a:rPr lang="en-US" dirty="0" err="1" smtClean="0"/>
              <a:t>habéis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ha		</a:t>
            </a:r>
            <a:r>
              <a:rPr lang="en-US" dirty="0" err="1" smtClean="0"/>
              <a:t>han</a:t>
            </a:r>
            <a:r>
              <a:rPr lang="en-US" dirty="0" smtClean="0"/>
              <a:t>	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He </a:t>
            </a:r>
            <a:r>
              <a:rPr lang="en-US" sz="2400" dirty="0" err="1" smtClean="0"/>
              <a:t>comprado</a:t>
            </a:r>
            <a:r>
              <a:rPr lang="en-US" sz="2400" dirty="0" smtClean="0"/>
              <a:t> el </a:t>
            </a:r>
            <a:r>
              <a:rPr lang="en-US" sz="2400" dirty="0" err="1" smtClean="0"/>
              <a:t>regalo</a:t>
            </a:r>
            <a:r>
              <a:rPr lang="en-US" sz="2400" dirty="0" smtClean="0"/>
              <a:t>.	</a:t>
            </a:r>
            <a:r>
              <a:rPr lang="en-US" sz="2400" i="1" dirty="0" smtClean="0"/>
              <a:t>I have purchased the gift.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Ha  </a:t>
            </a:r>
            <a:r>
              <a:rPr lang="en-US" sz="2400" dirty="0" err="1" smtClean="0"/>
              <a:t>preparado</a:t>
            </a:r>
            <a:r>
              <a:rPr lang="en-US" sz="2400" dirty="0" smtClean="0"/>
              <a:t> la </a:t>
            </a:r>
            <a:r>
              <a:rPr lang="en-US" sz="2400" dirty="0" err="1" smtClean="0"/>
              <a:t>tarea</a:t>
            </a:r>
            <a:r>
              <a:rPr lang="en-US" sz="2400" dirty="0" smtClean="0"/>
              <a:t>.	</a:t>
            </a:r>
            <a:r>
              <a:rPr lang="en-US" sz="2400" i="1" dirty="0" smtClean="0"/>
              <a:t>He has prepared the homework.</a:t>
            </a:r>
            <a:r>
              <a:rPr lang="en-US" sz="2400" dirty="0" smtClean="0"/>
              <a:t>		</a:t>
            </a:r>
          </a:p>
          <a:p>
            <a:pPr marL="0" indent="0">
              <a:buNone/>
            </a:pPr>
            <a:r>
              <a:rPr lang="en-US" sz="2400" dirty="0" smtClean="0"/>
              <a:t>Has </a:t>
            </a:r>
            <a:r>
              <a:rPr lang="en-US" sz="2400" dirty="0" err="1" smtClean="0"/>
              <a:t>comido</a:t>
            </a:r>
            <a:r>
              <a:rPr lang="en-US" sz="2400" dirty="0" smtClean="0"/>
              <a:t> el </a:t>
            </a:r>
            <a:r>
              <a:rPr lang="en-US" sz="2400" dirty="0" err="1" smtClean="0"/>
              <a:t>desayuno</a:t>
            </a:r>
            <a:r>
              <a:rPr lang="en-US" sz="2400" dirty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.	</a:t>
            </a:r>
            <a:r>
              <a:rPr lang="en-US" sz="2400" i="1" dirty="0" smtClean="0"/>
              <a:t>I have already eaten breakfast.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err="1" smtClean="0"/>
              <a:t>Hemos</a:t>
            </a:r>
            <a:r>
              <a:rPr lang="en-US" sz="2400" dirty="0" smtClean="0"/>
              <a:t> </a:t>
            </a:r>
            <a:r>
              <a:rPr lang="en-US" sz="2400" dirty="0" err="1" smtClean="0"/>
              <a:t>abuerto</a:t>
            </a:r>
            <a:r>
              <a:rPr lang="en-US" sz="2400" dirty="0" smtClean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ventanas</a:t>
            </a:r>
            <a:r>
              <a:rPr lang="en-US" sz="2400" dirty="0" smtClean="0"/>
              <a:t>.  </a:t>
            </a:r>
            <a:r>
              <a:rPr lang="en-US" sz="2400" i="1" dirty="0" smtClean="0"/>
              <a:t>We have opened the windows.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Han </a:t>
            </a:r>
            <a:r>
              <a:rPr lang="en-US" sz="2400" dirty="0" err="1" smtClean="0"/>
              <a:t>descrito</a:t>
            </a:r>
            <a:r>
              <a:rPr lang="en-US" sz="2400" dirty="0" smtClean="0"/>
              <a:t> los planes.	</a:t>
            </a:r>
            <a:r>
              <a:rPr lang="en-US" sz="2400" i="1" dirty="0" smtClean="0"/>
              <a:t>They have described the plans.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5714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 Do not use the Present Perfect to express that someone has just finished an action.  Use the following construction instead: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err="1" smtClean="0"/>
              <a:t>acabar</a:t>
            </a:r>
            <a:r>
              <a:rPr lang="en-US" b="1" dirty="0" smtClean="0"/>
              <a:t> de + infinitive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 smtClean="0"/>
              <a:t>Acabo</a:t>
            </a:r>
            <a:r>
              <a:rPr lang="en-US" sz="2400" dirty="0" smtClean="0"/>
              <a:t> de </a:t>
            </a:r>
            <a:r>
              <a:rPr lang="en-US" sz="2400" dirty="0" err="1" smtClean="0"/>
              <a:t>terminar</a:t>
            </a:r>
            <a:r>
              <a:rPr lang="en-US" sz="2400" dirty="0" smtClean="0"/>
              <a:t> el </a:t>
            </a:r>
            <a:r>
              <a:rPr lang="en-US" sz="2400" dirty="0" err="1" smtClean="0"/>
              <a:t>examen</a:t>
            </a:r>
            <a:r>
              <a:rPr lang="en-US" sz="2400" dirty="0" smtClean="0"/>
              <a:t>.  	</a:t>
            </a:r>
            <a:r>
              <a:rPr lang="en-US" sz="2400" i="1" dirty="0" smtClean="0"/>
              <a:t>I just finished the test.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076628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past perfect tense is used to express that a past action </a:t>
            </a:r>
            <a:r>
              <a:rPr lang="en-US" i="1" dirty="0" smtClean="0"/>
              <a:t>had happened </a:t>
            </a:r>
            <a:r>
              <a:rPr lang="en-US" dirty="0" smtClean="0"/>
              <a:t>before another</a:t>
            </a:r>
          </a:p>
          <a:p>
            <a:r>
              <a:rPr lang="en-US" dirty="0" smtClean="0"/>
              <a:t>It is often used with the expressions </a:t>
            </a:r>
            <a:r>
              <a:rPr lang="en-US" i="1" dirty="0" smtClean="0"/>
              <a:t>antes de, </a:t>
            </a:r>
            <a:r>
              <a:rPr lang="en-US" i="1" dirty="0" err="1" smtClean="0"/>
              <a:t>ya</a:t>
            </a:r>
            <a:r>
              <a:rPr lang="en-US" i="1" dirty="0" smtClean="0"/>
              <a:t>, </a:t>
            </a:r>
            <a:r>
              <a:rPr lang="en-US" i="1" dirty="0" err="1" smtClean="0"/>
              <a:t>nunca</a:t>
            </a:r>
            <a:r>
              <a:rPr lang="en-US" i="1" dirty="0" smtClean="0"/>
              <a:t>, </a:t>
            </a:r>
            <a:r>
              <a:rPr lang="en-US" i="1" dirty="0" err="1" smtClean="0"/>
              <a:t>todavía</a:t>
            </a:r>
            <a:endParaRPr lang="en-US" i="1" dirty="0" smtClean="0"/>
          </a:p>
          <a:p>
            <a:r>
              <a:rPr lang="en-US" dirty="0" smtClean="0"/>
              <a:t>To form the Past Perfect, use the Imperfect tense of the auxiliary verb HABER + past participle</a:t>
            </a:r>
          </a:p>
          <a:p>
            <a:r>
              <a:rPr lang="en-US" dirty="0" smtClean="0"/>
              <a:t>The past participle ending </a:t>
            </a:r>
            <a:r>
              <a:rPr lang="en-US" i="1" dirty="0" smtClean="0"/>
              <a:t>does not </a:t>
            </a:r>
            <a:r>
              <a:rPr lang="en-US" dirty="0" smtClean="0"/>
              <a:t>change its ending for agreement purposes; it ends in “o”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1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HABER (imperfect)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había</a:t>
            </a:r>
            <a:r>
              <a:rPr lang="en-US" dirty="0" smtClean="0"/>
              <a:t>		</a:t>
            </a:r>
            <a:r>
              <a:rPr lang="en-US" dirty="0" err="1" smtClean="0"/>
              <a:t>habíamos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habías</a:t>
            </a:r>
            <a:r>
              <a:rPr lang="en-US" dirty="0" smtClean="0"/>
              <a:t>	</a:t>
            </a:r>
            <a:r>
              <a:rPr lang="en-US" dirty="0" err="1" smtClean="0"/>
              <a:t>habíais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había</a:t>
            </a:r>
            <a:r>
              <a:rPr lang="en-US" dirty="0" smtClean="0"/>
              <a:t>		</a:t>
            </a:r>
            <a:r>
              <a:rPr lang="en-US" dirty="0" err="1" smtClean="0"/>
              <a:t>habían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27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jugado</a:t>
            </a:r>
            <a:r>
              <a:rPr lang="en-US" dirty="0" smtClean="0"/>
              <a:t> antes de </a:t>
            </a:r>
            <a:r>
              <a:rPr lang="en-US" dirty="0" err="1" smtClean="0"/>
              <a:t>llamarte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800" i="1" dirty="0" smtClean="0"/>
              <a:t>I had played before I called you.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Habíamos</a:t>
            </a:r>
            <a:r>
              <a:rPr lang="en-US" dirty="0" smtClean="0"/>
              <a:t> </a:t>
            </a:r>
            <a:r>
              <a:rPr lang="en-US" dirty="0" err="1" smtClean="0"/>
              <a:t>terminado</a:t>
            </a:r>
            <a:r>
              <a:rPr lang="en-US" dirty="0" smtClean="0"/>
              <a:t> el </a:t>
            </a:r>
            <a:r>
              <a:rPr lang="en-US" dirty="0" err="1" smtClean="0"/>
              <a:t>proyecto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Marcos </a:t>
            </a:r>
            <a:r>
              <a:rPr lang="en-US" dirty="0" err="1" smtClean="0"/>
              <a:t>llegó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800" i="1" dirty="0" smtClean="0"/>
              <a:t>We had already finished the project when Marcos arrived.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07908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what will have happened</a:t>
            </a:r>
          </a:p>
          <a:p>
            <a:pPr marL="0" indent="0" algn="ctr">
              <a:buNone/>
            </a:pPr>
            <a:r>
              <a:rPr lang="en-US" b="1" dirty="0" smtClean="0"/>
              <a:t>HABER (future) + past participle</a:t>
            </a:r>
            <a:endParaRPr lang="en-US" dirty="0" smtClean="0"/>
          </a:p>
          <a:p>
            <a:pPr marL="0" indent="0" algn="ctr">
              <a:buNone/>
            </a:pPr>
            <a:endParaRPr lang="en-US" b="1" dirty="0"/>
          </a:p>
          <a:p>
            <a:pPr marL="400050" lvl="1" indent="0">
              <a:buNone/>
            </a:pPr>
            <a:r>
              <a:rPr lang="en-US" sz="3200" dirty="0" smtClean="0"/>
              <a:t>		</a:t>
            </a:r>
            <a:r>
              <a:rPr lang="en-US" sz="3200" dirty="0" err="1" smtClean="0"/>
              <a:t>habré</a:t>
            </a:r>
            <a:r>
              <a:rPr lang="en-US" sz="3200" dirty="0" smtClean="0"/>
              <a:t>	</a:t>
            </a:r>
            <a:r>
              <a:rPr lang="en-US" sz="3200" dirty="0" err="1" smtClean="0"/>
              <a:t>habremos</a:t>
            </a:r>
            <a:endParaRPr lang="en-US" sz="3200" dirty="0" smtClean="0"/>
          </a:p>
          <a:p>
            <a:pPr marL="400050" lvl="1" indent="0">
              <a:buNone/>
            </a:pPr>
            <a:r>
              <a:rPr lang="en-US" sz="3200" dirty="0" smtClean="0"/>
              <a:t>		</a:t>
            </a:r>
            <a:r>
              <a:rPr lang="en-US" sz="3200" dirty="0" err="1" smtClean="0"/>
              <a:t>habrán</a:t>
            </a:r>
            <a:r>
              <a:rPr lang="en-US" sz="3200" dirty="0" smtClean="0"/>
              <a:t>	</a:t>
            </a:r>
            <a:r>
              <a:rPr lang="en-US" sz="3200" dirty="0" err="1" smtClean="0"/>
              <a:t>habréis</a:t>
            </a:r>
            <a:endParaRPr lang="en-US" sz="3200" dirty="0" smtClean="0"/>
          </a:p>
          <a:p>
            <a:pPr marL="400050" lvl="1" indent="0">
              <a:buNone/>
            </a:pPr>
            <a:r>
              <a:rPr lang="en-US" sz="3200" dirty="0" smtClean="0"/>
              <a:t>		</a:t>
            </a:r>
            <a:r>
              <a:rPr lang="en-US" sz="3200" dirty="0" err="1" smtClean="0"/>
              <a:t>habrá</a:t>
            </a:r>
            <a:r>
              <a:rPr lang="en-US" sz="3200" dirty="0" smtClean="0"/>
              <a:t>	</a:t>
            </a:r>
            <a:r>
              <a:rPr lang="en-US" sz="3200" dirty="0" err="1" smtClean="0"/>
              <a:t>habrán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42645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Habré</a:t>
            </a:r>
            <a:r>
              <a:rPr lang="en-US" dirty="0" smtClean="0"/>
              <a:t> </a:t>
            </a:r>
            <a:r>
              <a:rPr lang="en-US" dirty="0" err="1" smtClean="0"/>
              <a:t>seleccionado</a:t>
            </a:r>
            <a:r>
              <a:rPr lang="en-US" dirty="0" smtClean="0"/>
              <a:t>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opción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800" i="1" dirty="0" smtClean="0"/>
              <a:t>I will have selected the best option.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Uds</a:t>
            </a:r>
            <a:r>
              <a:rPr lang="en-US" dirty="0" smtClean="0"/>
              <a:t>. </a:t>
            </a:r>
            <a:r>
              <a:rPr lang="en-US" dirty="0" err="1" smtClean="0"/>
              <a:t>habrán</a:t>
            </a:r>
            <a:r>
              <a:rPr lang="en-US" dirty="0" smtClean="0"/>
              <a:t> </a:t>
            </a:r>
            <a:r>
              <a:rPr lang="en-US" dirty="0" err="1" smtClean="0"/>
              <a:t>votado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candidato</a:t>
            </a:r>
            <a:r>
              <a:rPr lang="en-US" dirty="0" smtClean="0"/>
              <a:t> </a:t>
            </a:r>
            <a:r>
              <a:rPr lang="en-US" dirty="0" err="1" smtClean="0"/>
              <a:t>apropiado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800" i="1" dirty="0" smtClean="0"/>
              <a:t>You-all will have voted for the appropriate candidate.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49733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what would have or could have happened</a:t>
            </a:r>
          </a:p>
          <a:p>
            <a:pPr marL="0" indent="0" algn="ctr">
              <a:buNone/>
            </a:pPr>
            <a:r>
              <a:rPr lang="en-US" b="1" dirty="0" smtClean="0"/>
              <a:t>HABER (conditional) + past participle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habría</a:t>
            </a:r>
            <a:r>
              <a:rPr lang="en-US" dirty="0" smtClean="0"/>
              <a:t>	</a:t>
            </a:r>
            <a:r>
              <a:rPr lang="en-US" dirty="0" err="1" smtClean="0"/>
              <a:t>habríamos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habrías</a:t>
            </a:r>
            <a:r>
              <a:rPr lang="en-US" dirty="0" smtClean="0"/>
              <a:t>	</a:t>
            </a:r>
            <a:r>
              <a:rPr lang="en-US" dirty="0" err="1" smtClean="0"/>
              <a:t>habríais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habría</a:t>
            </a:r>
            <a:r>
              <a:rPr lang="en-US" dirty="0" smtClean="0"/>
              <a:t>	</a:t>
            </a:r>
            <a:r>
              <a:rPr lang="en-US" dirty="0" err="1" smtClean="0"/>
              <a:t>habrían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97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Ella </a:t>
            </a:r>
            <a:r>
              <a:rPr lang="en-US" dirty="0" err="1" smtClean="0"/>
              <a:t>habría</a:t>
            </a:r>
            <a:r>
              <a:rPr lang="en-US" dirty="0" smtClean="0"/>
              <a:t> </a:t>
            </a:r>
            <a:r>
              <a:rPr lang="en-US" dirty="0" err="1" smtClean="0"/>
              <a:t>llegado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médica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800" i="1" dirty="0" smtClean="0"/>
              <a:t>She would have become a doctor.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abríamos</a:t>
            </a:r>
            <a:r>
              <a:rPr lang="en-US" dirty="0" smtClean="0"/>
              <a:t> </a:t>
            </a:r>
            <a:r>
              <a:rPr lang="en-US" dirty="0" err="1" smtClean="0"/>
              <a:t>graduado</a:t>
            </a:r>
            <a:r>
              <a:rPr lang="en-US" dirty="0" smtClean="0"/>
              <a:t> con </a:t>
            </a:r>
            <a:r>
              <a:rPr lang="en-US" dirty="0" err="1" smtClean="0"/>
              <a:t>honores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800" i="1" dirty="0" smtClean="0"/>
              <a:t>We could have graduated with honors.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9939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Past participles are equivalent to the </a:t>
            </a:r>
            <a:r>
              <a:rPr lang="en-US" i="1" dirty="0" smtClean="0"/>
              <a:t>–</a:t>
            </a:r>
            <a:r>
              <a:rPr lang="en-US" i="1" dirty="0" err="1" smtClean="0"/>
              <a:t>ed</a:t>
            </a:r>
            <a:r>
              <a:rPr lang="en-US" i="1" dirty="0"/>
              <a:t> </a:t>
            </a:r>
            <a:r>
              <a:rPr lang="en-US" dirty="0" smtClean="0"/>
              <a:t>verb ending in English. When used as a verb, they cannot stand alone and must be accompanied by an auxiliary verb. More about that later.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are also used as adjectives and are used in the passive voice.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Participles: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–AR verbs, add </a:t>
            </a:r>
            <a:r>
              <a:rPr lang="en-US" i="1" dirty="0" smtClean="0"/>
              <a:t>–ado </a:t>
            </a:r>
            <a:r>
              <a:rPr lang="en-US" dirty="0" smtClean="0"/>
              <a:t>to the stem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Habl</a:t>
            </a:r>
            <a:r>
              <a:rPr lang="en-US" i="1" dirty="0" err="1" smtClean="0"/>
              <a:t>ado</a:t>
            </a:r>
            <a:endParaRPr lang="en-US" i="1" dirty="0" smtClean="0"/>
          </a:p>
          <a:p>
            <a:pPr marL="0" indent="0" algn="ctr">
              <a:buNone/>
            </a:pPr>
            <a:r>
              <a:rPr lang="en-US" dirty="0" err="1" smtClean="0"/>
              <a:t>Cant</a:t>
            </a:r>
            <a:r>
              <a:rPr lang="en-US" i="1" dirty="0" err="1" smtClean="0"/>
              <a:t>ado</a:t>
            </a:r>
            <a:endParaRPr lang="en-US" i="1" dirty="0" smtClean="0"/>
          </a:p>
          <a:p>
            <a:pPr marL="0" indent="0" algn="ctr">
              <a:buNone/>
            </a:pPr>
            <a:r>
              <a:rPr lang="en-US" dirty="0" err="1" smtClean="0"/>
              <a:t>Nad</a:t>
            </a:r>
            <a:r>
              <a:rPr lang="en-US" i="1" dirty="0" err="1" smtClean="0"/>
              <a:t>ado</a:t>
            </a:r>
            <a:endParaRPr lang="en-US" i="1" dirty="0" smtClean="0"/>
          </a:p>
          <a:p>
            <a:pPr marL="0" indent="0" algn="ctr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721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Participles: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–ER and –IR verbs, add </a:t>
            </a:r>
            <a:r>
              <a:rPr lang="en-US" i="1" dirty="0" smtClean="0"/>
              <a:t>–</a:t>
            </a:r>
            <a:r>
              <a:rPr lang="en-US" i="1" dirty="0" err="1" smtClean="0"/>
              <a:t>ido</a:t>
            </a:r>
            <a:r>
              <a:rPr lang="en-US" i="1" dirty="0" smtClean="0"/>
              <a:t> </a:t>
            </a:r>
            <a:r>
              <a:rPr lang="en-US" dirty="0" smtClean="0"/>
              <a:t>to the 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com</a:t>
            </a:r>
            <a:r>
              <a:rPr lang="en-US" i="1" dirty="0" err="1" smtClean="0"/>
              <a:t>ido</a:t>
            </a:r>
            <a:r>
              <a:rPr lang="en-US" dirty="0" smtClean="0"/>
              <a:t>		</a:t>
            </a:r>
            <a:r>
              <a:rPr lang="en-US" dirty="0" err="1" smtClean="0"/>
              <a:t>viv</a:t>
            </a:r>
            <a:r>
              <a:rPr lang="en-US" i="1" dirty="0" err="1" smtClean="0"/>
              <a:t>ido</a:t>
            </a:r>
            <a:endParaRPr lang="en-US" i="1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deb</a:t>
            </a:r>
            <a:r>
              <a:rPr lang="en-US" i="1" dirty="0" err="1" smtClean="0"/>
              <a:t>ido</a:t>
            </a:r>
            <a:r>
              <a:rPr lang="en-US" dirty="0" smtClean="0"/>
              <a:t>		</a:t>
            </a:r>
            <a:r>
              <a:rPr lang="en-US" dirty="0" err="1" smtClean="0"/>
              <a:t>decid</a:t>
            </a:r>
            <a:r>
              <a:rPr lang="en-US" i="1" dirty="0" err="1" smtClean="0"/>
              <a:t>ido</a:t>
            </a:r>
            <a:endParaRPr lang="en-US" i="1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ten</a:t>
            </a:r>
            <a:r>
              <a:rPr lang="en-US" i="1" dirty="0" err="1" smtClean="0"/>
              <a:t>ido</a:t>
            </a:r>
            <a:r>
              <a:rPr lang="en-US" dirty="0" smtClean="0"/>
              <a:t>		</a:t>
            </a:r>
            <a:r>
              <a:rPr lang="en-US" dirty="0" err="1" smtClean="0"/>
              <a:t>ment</a:t>
            </a:r>
            <a:r>
              <a:rPr lang="en-US" i="1" dirty="0" err="1" smtClean="0"/>
              <a:t>ido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104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Participles: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–ER and –IR verbs whose stems end in a vowel, add an accent mark to the “</a:t>
            </a:r>
            <a:r>
              <a:rPr lang="en-US" dirty="0" err="1" smtClean="0"/>
              <a:t>i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leído</a:t>
            </a:r>
            <a:r>
              <a:rPr lang="en-US" dirty="0" smtClean="0"/>
              <a:t>			</a:t>
            </a:r>
            <a:r>
              <a:rPr lang="en-US" dirty="0" err="1" smtClean="0"/>
              <a:t>creído</a:t>
            </a:r>
            <a:r>
              <a:rPr lang="en-US" dirty="0" smtClean="0"/>
              <a:t>		</a:t>
            </a:r>
            <a:r>
              <a:rPr lang="en-US" dirty="0" err="1" smtClean="0"/>
              <a:t>oído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traído</a:t>
            </a:r>
            <a:r>
              <a:rPr lang="en-US" dirty="0" smtClean="0"/>
              <a:t>		</a:t>
            </a:r>
            <a:r>
              <a:rPr lang="en-US" dirty="0" err="1" smtClean="0"/>
              <a:t>caído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3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Participles: Irregulars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several irregular Past Participles: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bierto</a:t>
            </a:r>
            <a:r>
              <a:rPr lang="en-US" dirty="0" smtClean="0"/>
              <a:t>		</a:t>
            </a:r>
            <a:r>
              <a:rPr lang="en-US" dirty="0" err="1" smtClean="0"/>
              <a:t>escrito</a:t>
            </a:r>
            <a:r>
              <a:rPr lang="en-US" dirty="0" smtClean="0"/>
              <a:t>		</a:t>
            </a:r>
            <a:r>
              <a:rPr lang="en-US" dirty="0" err="1" smtClean="0"/>
              <a:t>cubierto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descubierto</a:t>
            </a:r>
            <a:r>
              <a:rPr lang="en-US" dirty="0" smtClean="0"/>
              <a:t>	</a:t>
            </a:r>
            <a:r>
              <a:rPr lang="en-US" dirty="0" err="1" smtClean="0"/>
              <a:t>descrito</a:t>
            </a:r>
            <a:r>
              <a:rPr lang="en-US" dirty="0" smtClean="0"/>
              <a:t>		</a:t>
            </a:r>
            <a:r>
              <a:rPr lang="en-US" dirty="0" err="1" smtClean="0"/>
              <a:t>hecho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dicho</a:t>
            </a:r>
            <a:r>
              <a:rPr lang="en-US" dirty="0" smtClean="0"/>
              <a:t>			</a:t>
            </a:r>
            <a:r>
              <a:rPr lang="en-US" dirty="0" err="1" smtClean="0"/>
              <a:t>puesto</a:t>
            </a:r>
            <a:r>
              <a:rPr lang="en-US" dirty="0" smtClean="0"/>
              <a:t>		</a:t>
            </a:r>
            <a:r>
              <a:rPr lang="en-US" dirty="0" err="1" smtClean="0"/>
              <a:t>muerto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roto</a:t>
            </a:r>
            <a:r>
              <a:rPr lang="en-US" dirty="0" smtClean="0"/>
              <a:t>			</a:t>
            </a:r>
            <a:r>
              <a:rPr lang="en-US" dirty="0" err="1" smtClean="0"/>
              <a:t>suelto</a:t>
            </a:r>
            <a:r>
              <a:rPr lang="en-US" dirty="0" smtClean="0"/>
              <a:t>		</a:t>
            </a:r>
            <a:r>
              <a:rPr lang="en-US" dirty="0" err="1" smtClean="0"/>
              <a:t>resuelto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vuelto</a:t>
            </a:r>
            <a:r>
              <a:rPr lang="en-US" dirty="0" smtClean="0"/>
              <a:t>		</a:t>
            </a:r>
            <a:r>
              <a:rPr lang="en-US" dirty="0" err="1" smtClean="0"/>
              <a:t>revuelto</a:t>
            </a:r>
            <a:r>
              <a:rPr lang="en-US" dirty="0" smtClean="0"/>
              <a:t>		</a:t>
            </a:r>
            <a:r>
              <a:rPr lang="en-US" dirty="0" err="1" smtClean="0"/>
              <a:t>devuelto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5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Participles as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Past Participles can be used as adjectives.  Like all adjectives, they must agree in number and gender with the nouns they modify.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 </a:t>
            </a:r>
            <a:r>
              <a:rPr lang="en-US" dirty="0" err="1" smtClean="0"/>
              <a:t>puerta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cerrada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Las </a:t>
            </a:r>
            <a:r>
              <a:rPr lang="en-US" dirty="0" err="1" smtClean="0"/>
              <a:t>chicas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preocupadas</a:t>
            </a:r>
            <a:r>
              <a:rPr lang="en-US" dirty="0" smtClean="0"/>
              <a:t>.	</a:t>
            </a:r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coche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roto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abiertos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0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 vs.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Active voice: the subject does the action followed by an object</a:t>
            </a:r>
            <a:endParaRPr lang="en-US" dirty="0"/>
          </a:p>
          <a:p>
            <a:pPr marL="0" indent="0" algn="ctr">
              <a:buNone/>
            </a:pPr>
            <a:r>
              <a:rPr lang="en-US" sz="2800" i="1" dirty="0" smtClean="0"/>
              <a:t>El </a:t>
            </a:r>
            <a:r>
              <a:rPr lang="en-US" sz="2800" i="1" dirty="0" err="1" smtClean="0"/>
              <a:t>autor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escribió</a:t>
            </a:r>
            <a:r>
              <a:rPr lang="en-US" sz="2800" i="1" dirty="0" smtClean="0"/>
              <a:t> la </a:t>
            </a:r>
            <a:r>
              <a:rPr lang="en-US" sz="2800" i="1" dirty="0" err="1" smtClean="0"/>
              <a:t>novela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pPr marL="0" indent="0">
              <a:buNone/>
            </a:pPr>
            <a:r>
              <a:rPr lang="en-US" dirty="0" smtClean="0"/>
              <a:t>Passive voice:  the object of the active sentence becomes the subject </a:t>
            </a:r>
            <a:endParaRPr lang="en-US" dirty="0"/>
          </a:p>
          <a:p>
            <a:pPr marL="0" indent="0" algn="ctr">
              <a:buNone/>
            </a:pPr>
            <a:r>
              <a:rPr lang="en-US" sz="2800" i="1" dirty="0" smtClean="0"/>
              <a:t>La </a:t>
            </a:r>
            <a:r>
              <a:rPr lang="en-US" sz="2800" i="1" dirty="0" err="1" smtClean="0"/>
              <a:t>novela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fue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escrita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por</a:t>
            </a:r>
            <a:r>
              <a:rPr lang="en-US" sz="2800" i="1" dirty="0" smtClean="0"/>
              <a:t> el </a:t>
            </a:r>
            <a:r>
              <a:rPr lang="en-US" sz="2800" i="1" dirty="0" err="1" smtClean="0"/>
              <a:t>autor</a:t>
            </a:r>
            <a:r>
              <a:rPr lang="en-US" sz="2800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Notice the past participle agrees in number and gender with the subject in the passive voice.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4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past tense that expresses that an action has occurred in the recent past</a:t>
            </a:r>
          </a:p>
          <a:p>
            <a:r>
              <a:rPr lang="en-US" dirty="0" smtClean="0"/>
              <a:t>it is a compound tense formed by the present tense of the auxiliary verb HABER + past participle</a:t>
            </a:r>
          </a:p>
          <a:p>
            <a:r>
              <a:rPr lang="en-US" dirty="0" smtClean="0"/>
              <a:t>the word “</a:t>
            </a:r>
            <a:r>
              <a:rPr lang="en-US" dirty="0" err="1" smtClean="0"/>
              <a:t>ya</a:t>
            </a:r>
            <a:r>
              <a:rPr lang="en-US" dirty="0" smtClean="0"/>
              <a:t>” is often used to express the event has happened already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9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526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Past Participles  and The Perfect Tenses</vt:lpstr>
      <vt:lpstr>Past Participles</vt:lpstr>
      <vt:lpstr>Past Participles: Formation</vt:lpstr>
      <vt:lpstr>Past Participles: Formation</vt:lpstr>
      <vt:lpstr>Past Participles: Formation</vt:lpstr>
      <vt:lpstr>Past Participles: Irregulars</vt:lpstr>
      <vt:lpstr>Past Participles as Adjectives</vt:lpstr>
      <vt:lpstr>Active Voice vs. Passive Voice</vt:lpstr>
      <vt:lpstr>The Present Perfect Tense</vt:lpstr>
      <vt:lpstr>The Present Perfect Tense</vt:lpstr>
      <vt:lpstr>Present Perfect Tense</vt:lpstr>
      <vt:lpstr>Present Perfect</vt:lpstr>
      <vt:lpstr>Past Perfect Tense</vt:lpstr>
      <vt:lpstr>Past Perfect</vt:lpstr>
      <vt:lpstr>Past Perfect</vt:lpstr>
      <vt:lpstr>Future Perfect</vt:lpstr>
      <vt:lpstr>Future Perfect</vt:lpstr>
      <vt:lpstr>Conditional Perfect</vt:lpstr>
      <vt:lpstr>Conditional Perfect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 Tenses</dc:title>
  <dc:creator>Marnie Kay Kozielski</dc:creator>
  <cp:lastModifiedBy>Marnie Kay Kozielski</cp:lastModifiedBy>
  <cp:revision>24</cp:revision>
  <dcterms:created xsi:type="dcterms:W3CDTF">2013-09-20T20:51:39Z</dcterms:created>
  <dcterms:modified xsi:type="dcterms:W3CDTF">2013-09-20T21:47:21Z</dcterms:modified>
</cp:coreProperties>
</file>