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3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49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42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883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2620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47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6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2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0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7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9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5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5BB1C6-BF8F-4481-8AB2-603A1C8A906A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0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The Past </a:t>
            </a:r>
            <a:br>
              <a:rPr lang="en-US" sz="6600" dirty="0" smtClean="0"/>
            </a:br>
            <a:r>
              <a:rPr lang="en-US" sz="6600" dirty="0" smtClean="0"/>
              <a:t>(Imperfect) </a:t>
            </a:r>
            <a:br>
              <a:rPr lang="en-US" sz="6600" dirty="0" smtClean="0"/>
            </a:br>
            <a:r>
              <a:rPr lang="en-US" sz="6600" dirty="0" smtClean="0"/>
              <a:t>Subjunctive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VIVIR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250246"/>
              </p:ext>
            </p:extLst>
          </p:nvPr>
        </p:nvGraphicFramePr>
        <p:xfrm>
          <a:off x="1484313" y="2667000"/>
          <a:ext cx="10339386" cy="29972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69693"/>
                <a:gridCol w="5169693"/>
              </a:tblGrid>
              <a:tr h="999067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viviese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viviésemos</a:t>
                      </a:r>
                      <a:endParaRPr lang="en-US" sz="4000" b="1" dirty="0"/>
                    </a:p>
                  </a:txBody>
                  <a:tcPr/>
                </a:tc>
              </a:tr>
              <a:tr h="999067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vivieses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99067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viviese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viviesen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5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the Past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Past Subjunctive is require in UWEIRDO situations, just like the Present Subjunctive, except that </a:t>
            </a:r>
            <a:r>
              <a:rPr lang="en-US" sz="3600" b="1" i="1" dirty="0" smtClean="0"/>
              <a:t>the verb in the main clause is in the past </a:t>
            </a:r>
            <a:r>
              <a:rPr lang="en-US" sz="3600" dirty="0" smtClean="0"/>
              <a:t>(preterite, imperfect, perfect tenses) and </a:t>
            </a:r>
            <a:r>
              <a:rPr lang="en-US" sz="3600" b="1" i="1" dirty="0" smtClean="0"/>
              <a:t>the verb in the subordinate clause is in the past subjunctive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35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417492"/>
              </p:ext>
            </p:extLst>
          </p:nvPr>
        </p:nvGraphicFramePr>
        <p:xfrm>
          <a:off x="1484313" y="2667000"/>
          <a:ext cx="10018712" cy="325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Presente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Pasado</a:t>
                      </a:r>
                      <a:endParaRPr lang="en-US" sz="3600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b="1" dirty="0" err="1" smtClean="0"/>
                        <a:t>Temo</a:t>
                      </a:r>
                      <a:r>
                        <a:rPr lang="en-US" sz="2400" b="1" dirty="0" smtClean="0"/>
                        <a:t> que </a:t>
                      </a:r>
                      <a:r>
                        <a:rPr lang="en-US" sz="2400" b="1" dirty="0" err="1" smtClean="0"/>
                        <a:t>llueva</a:t>
                      </a:r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Temía</a:t>
                      </a:r>
                      <a:r>
                        <a:rPr lang="en-US" sz="2400" b="1" dirty="0" smtClean="0"/>
                        <a:t> que </a:t>
                      </a:r>
                      <a:r>
                        <a:rPr lang="en-US" sz="2400" b="1" dirty="0" err="1" smtClean="0"/>
                        <a:t>lloviera</a:t>
                      </a:r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b="1" dirty="0" err="1" smtClean="0"/>
                        <a:t>Dudan</a:t>
                      </a:r>
                      <a:r>
                        <a:rPr lang="en-US" sz="2400" b="1" dirty="0" smtClean="0"/>
                        <a:t> que </a:t>
                      </a:r>
                      <a:r>
                        <a:rPr lang="en-US" sz="2400" b="1" dirty="0" err="1" smtClean="0"/>
                        <a:t>ella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venga</a:t>
                      </a:r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Dudaban</a:t>
                      </a:r>
                      <a:r>
                        <a:rPr lang="en-US" sz="2400" b="1" dirty="0" smtClean="0"/>
                        <a:t> que </a:t>
                      </a:r>
                      <a:r>
                        <a:rPr lang="en-US" sz="2400" b="1" dirty="0" err="1" smtClean="0"/>
                        <a:t>ella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viniera</a:t>
                      </a:r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Recomiendo</a:t>
                      </a:r>
                      <a:r>
                        <a:rPr lang="en-US" sz="2400" b="1" dirty="0" smtClean="0"/>
                        <a:t> que </a:t>
                      </a:r>
                      <a:r>
                        <a:rPr lang="en-US" sz="2400" b="1" dirty="0" err="1" smtClean="0"/>
                        <a:t>haga</a:t>
                      </a:r>
                      <a:r>
                        <a:rPr lang="en-US" sz="2400" b="1" dirty="0" smtClean="0"/>
                        <a:t> la </a:t>
                      </a:r>
                      <a:r>
                        <a:rPr lang="en-US" sz="2400" b="1" dirty="0" err="1" smtClean="0"/>
                        <a:t>tarea</a:t>
                      </a:r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Recomendó</a:t>
                      </a:r>
                      <a:r>
                        <a:rPr lang="en-US" sz="2400" b="1" baseline="0" dirty="0" smtClean="0"/>
                        <a:t> que </a:t>
                      </a:r>
                      <a:r>
                        <a:rPr lang="en-US" sz="2400" b="1" baseline="0" dirty="0" err="1" smtClean="0"/>
                        <a:t>hicieras</a:t>
                      </a:r>
                      <a:r>
                        <a:rPr lang="en-US" sz="2400" b="1" baseline="0" dirty="0" smtClean="0"/>
                        <a:t> la </a:t>
                      </a:r>
                      <a:r>
                        <a:rPr lang="en-US" sz="2400" b="1" baseline="0" dirty="0" err="1" smtClean="0"/>
                        <a:t>tarea</a:t>
                      </a:r>
                      <a:r>
                        <a:rPr lang="en-US" sz="2400" b="1" baseline="0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90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past subjunctive can be used to make polite requests (often </a:t>
            </a:r>
            <a:r>
              <a:rPr lang="en-US" dirty="0"/>
              <a:t>w</a:t>
            </a:r>
            <a:r>
              <a:rPr lang="en-US" dirty="0" smtClean="0"/>
              <a:t>ith QUERER and PODER):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¿</a:t>
            </a:r>
            <a:r>
              <a:rPr lang="en-US" sz="3600" b="1" dirty="0" err="1" smtClean="0"/>
              <a:t>Pudiera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cerrar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ventana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favor?		</a:t>
            </a:r>
          </a:p>
          <a:p>
            <a:r>
              <a:rPr lang="en-US" sz="3600" b="1" dirty="0" err="1" smtClean="0"/>
              <a:t>Quisiera</a:t>
            </a:r>
            <a:r>
              <a:rPr lang="en-US" sz="3600" b="1" dirty="0" smtClean="0"/>
              <a:t> un </a:t>
            </a:r>
            <a:r>
              <a:rPr lang="en-US" sz="3600" b="1" dirty="0" err="1" smtClean="0"/>
              <a:t>helado</a:t>
            </a:r>
            <a:r>
              <a:rPr lang="en-US" sz="3600" b="1" dirty="0" smtClean="0"/>
              <a:t> de chocolate,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favor.</a:t>
            </a:r>
          </a:p>
          <a:p>
            <a:r>
              <a:rPr lang="en-US" sz="3600" b="1" dirty="0" smtClean="0"/>
              <a:t>¿</a:t>
            </a:r>
            <a:r>
              <a:rPr lang="en-US" sz="3600" b="1" dirty="0" err="1" smtClean="0"/>
              <a:t>Quisieras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algo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más</a:t>
            </a:r>
            <a:r>
              <a:rPr lang="en-US" sz="36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974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“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past subjunctive is always used after the expression, “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” (as if):</a:t>
            </a:r>
          </a:p>
          <a:p>
            <a:endParaRPr lang="en-US" dirty="0"/>
          </a:p>
          <a:p>
            <a:r>
              <a:rPr lang="en-US" sz="2800" b="1" dirty="0" smtClean="0"/>
              <a:t>Me </a:t>
            </a:r>
            <a:r>
              <a:rPr lang="en-US" sz="2800" b="1" dirty="0" err="1" smtClean="0"/>
              <a:t>saludó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él</a:t>
            </a:r>
            <a:r>
              <a:rPr lang="en-US" sz="2800" b="1" dirty="0" smtClean="0"/>
              <a:t> no me </a:t>
            </a:r>
            <a:r>
              <a:rPr lang="en-US" sz="2800" b="1" dirty="0" err="1" smtClean="0"/>
              <a:t>conociera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Los Smith me tartan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fuera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hija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977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A.k.a. the Imperfect subjunctive, it has many uses, which we will explore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Past Subjunctive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past subjunctive is formed by starting with the 3</a:t>
            </a:r>
            <a:r>
              <a:rPr lang="en-US" baseline="30000" dirty="0" smtClean="0"/>
              <a:t>rd</a:t>
            </a:r>
            <a:r>
              <a:rPr lang="en-US" dirty="0" smtClean="0"/>
              <a:t> person plural (</a:t>
            </a: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uds</a:t>
            </a:r>
            <a:r>
              <a:rPr lang="en-US" dirty="0" smtClean="0"/>
              <a:t>) form of the Preterite tense, dropping the –</a:t>
            </a:r>
            <a:r>
              <a:rPr lang="en-US" dirty="0" err="1" smtClean="0"/>
              <a:t>ron</a:t>
            </a:r>
            <a:r>
              <a:rPr lang="en-US" dirty="0" smtClean="0"/>
              <a:t> ending, and adding the following: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72476"/>
              </p:ext>
            </p:extLst>
          </p:nvPr>
        </p:nvGraphicFramePr>
        <p:xfrm>
          <a:off x="2146300" y="4683760"/>
          <a:ext cx="8128000" cy="1920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ra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ramos</a:t>
                      </a:r>
                      <a:endParaRPr lang="en-US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ras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ra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ran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54580"/>
              </p:ext>
            </p:extLst>
          </p:nvPr>
        </p:nvGraphicFramePr>
        <p:xfrm>
          <a:off x="2819400" y="3111500"/>
          <a:ext cx="8153400" cy="2603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hablara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habláramos</a:t>
                      </a:r>
                      <a:endParaRPr lang="en-US" sz="4400" b="1" dirty="0"/>
                    </a:p>
                  </a:txBody>
                  <a:tcPr/>
                </a:tc>
              </a:tr>
              <a:tr h="71543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hablaras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15434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hablara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hablaran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59390"/>
              </p:ext>
            </p:extLst>
          </p:nvPr>
        </p:nvGraphicFramePr>
        <p:xfrm>
          <a:off x="2239166" y="2933700"/>
          <a:ext cx="8509000" cy="2240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67200"/>
                <a:gridCol w="42418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comiera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comiéramos</a:t>
                      </a:r>
                      <a:endParaRPr lang="en-US" sz="3600" b="1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comieras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comiera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/>
                        <a:t>comieran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6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VIVIR	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577239"/>
              </p:ext>
            </p:extLst>
          </p:nvPr>
        </p:nvGraphicFramePr>
        <p:xfrm>
          <a:off x="1484313" y="2667000"/>
          <a:ext cx="10018712" cy="29082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969433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viviera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viviéramos</a:t>
                      </a:r>
                      <a:endParaRPr lang="en-US" sz="4400" b="1" dirty="0"/>
                    </a:p>
                  </a:txBody>
                  <a:tcPr/>
                </a:tc>
              </a:tr>
              <a:tr h="969433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vivieras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69433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viviera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vivieran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981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Spain and other parts of the Spanish-speaking world, there is an alternate set of past subjunctive endings.  These endings also exist in literary selections.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791266"/>
              </p:ext>
            </p:extLst>
          </p:nvPr>
        </p:nvGraphicFramePr>
        <p:xfrm>
          <a:off x="1687513" y="3314700"/>
          <a:ext cx="9958388" cy="22986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79194"/>
                <a:gridCol w="4979194"/>
              </a:tblGrid>
              <a:tr h="76623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-se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-</a:t>
                      </a:r>
                      <a:r>
                        <a:rPr lang="en-US" sz="4000" b="1" dirty="0" err="1" smtClean="0"/>
                        <a:t>semos</a:t>
                      </a:r>
                      <a:endParaRPr lang="en-US" sz="4000" b="1" dirty="0"/>
                    </a:p>
                  </a:txBody>
                  <a:tcPr/>
                </a:tc>
              </a:tr>
              <a:tr h="76623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-</a:t>
                      </a:r>
                      <a:r>
                        <a:rPr lang="en-US" sz="4000" b="1" dirty="0" err="1" smtClean="0"/>
                        <a:t>ses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6623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-se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-</a:t>
                      </a:r>
                      <a:r>
                        <a:rPr lang="en-US" sz="4000" b="1" dirty="0" err="1" smtClean="0"/>
                        <a:t>sen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0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HABLAR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88918"/>
              </p:ext>
            </p:extLst>
          </p:nvPr>
        </p:nvGraphicFramePr>
        <p:xfrm>
          <a:off x="1484311" y="2667000"/>
          <a:ext cx="10123488" cy="2971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61744"/>
                <a:gridCol w="5061744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hablase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hablásemos</a:t>
                      </a:r>
                      <a:endParaRPr lang="en-US" sz="3200" b="1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hablases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hablase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hablasen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3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008256"/>
              </p:ext>
            </p:extLst>
          </p:nvPr>
        </p:nvGraphicFramePr>
        <p:xfrm>
          <a:off x="1484313" y="2667000"/>
          <a:ext cx="10018712" cy="33273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110913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comiese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comiésemos</a:t>
                      </a:r>
                      <a:endParaRPr lang="en-US" sz="4000" b="1" dirty="0"/>
                    </a:p>
                  </a:txBody>
                  <a:tcPr/>
                </a:tc>
              </a:tr>
              <a:tr h="110913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comieses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0913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comiese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comiesen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4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156</TotalTime>
  <Words>289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Parallax</vt:lpstr>
      <vt:lpstr>The Past  (Imperfect)  Subjunctive</vt:lpstr>
      <vt:lpstr>Past Subjunctive</vt:lpstr>
      <vt:lpstr>Past Subjunctive</vt:lpstr>
      <vt:lpstr>HABLAR</vt:lpstr>
      <vt:lpstr>COMER</vt:lpstr>
      <vt:lpstr>VIVIR </vt:lpstr>
      <vt:lpstr>In Spain and other parts of the Spanish-speaking world, there is an alternate set of past subjunctive endings.  These endings also exist in literary selections.</vt:lpstr>
      <vt:lpstr>HABLAR</vt:lpstr>
      <vt:lpstr>COMER</vt:lpstr>
      <vt:lpstr>VIVIR</vt:lpstr>
      <vt:lpstr>Uses of the Past Subjunctive</vt:lpstr>
      <vt:lpstr>Ejemplos:</vt:lpstr>
      <vt:lpstr>The past subjunctive can be used to make polite requests (often with QUERER and PODER):</vt:lpstr>
      <vt:lpstr>The expression “como si”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 (imperfect)  subjunctive</dc:title>
  <dc:creator>Kozielski, Marnie</dc:creator>
  <cp:lastModifiedBy>Kozielski, Marnie</cp:lastModifiedBy>
  <cp:revision>19</cp:revision>
  <dcterms:created xsi:type="dcterms:W3CDTF">2016-03-01T19:59:26Z</dcterms:created>
  <dcterms:modified xsi:type="dcterms:W3CDTF">2016-04-05T13:13:38Z</dcterms:modified>
</cp:coreProperties>
</file>