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10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4F4331-3D80-485E-A09E-31B6803A4E46}" type="datetimeFigureOut">
              <a:rPr lang="en-US" smtClean="0"/>
              <a:t>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80422-E757-4016-B2FF-C63F8FE1267F}" type="slidenum">
              <a:rPr lang="en-US" smtClean="0"/>
              <a:t>‹#›</a:t>
            </a:fld>
            <a:endParaRPr lang="en-US"/>
          </a:p>
        </p:txBody>
      </p:sp>
    </p:spTree>
    <p:extLst>
      <p:ext uri="{BB962C8B-B14F-4D97-AF65-F5344CB8AC3E}">
        <p14:creationId xmlns:p14="http://schemas.microsoft.com/office/powerpoint/2010/main" val="2276800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B80422-E757-4016-B2FF-C63F8FE1267F}" type="slidenum">
              <a:rPr lang="en-US" smtClean="0"/>
              <a:t>4</a:t>
            </a:fld>
            <a:endParaRPr lang="en-US"/>
          </a:p>
        </p:txBody>
      </p:sp>
    </p:spTree>
    <p:extLst>
      <p:ext uri="{BB962C8B-B14F-4D97-AF65-F5344CB8AC3E}">
        <p14:creationId xmlns:p14="http://schemas.microsoft.com/office/powerpoint/2010/main" val="4099989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1/6/2016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4182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9801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3503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5318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0890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7129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1477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1300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7832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3207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0948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4142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2250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0362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4083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2174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1156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1/6/2016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089979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Subjunctive in noun clauses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51309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change of subject</a:t>
            </a:r>
            <a:endParaRPr lang="en-US" dirty="0"/>
          </a:p>
        </p:txBody>
      </p:sp>
      <p:sp>
        <p:nvSpPr>
          <p:cNvPr id="3" name="Content Placeholder 2"/>
          <p:cNvSpPr>
            <a:spLocks noGrp="1"/>
          </p:cNvSpPr>
          <p:nvPr>
            <p:ph idx="1"/>
          </p:nvPr>
        </p:nvSpPr>
        <p:spPr/>
        <p:txBody>
          <a:bodyPr/>
          <a:lstStyle/>
          <a:p>
            <a:r>
              <a:rPr lang="en-US" dirty="0" smtClean="0"/>
              <a:t>The infinitive is used if there is no change of subject.</a:t>
            </a:r>
          </a:p>
          <a:p>
            <a:endParaRPr lang="en-US" dirty="0"/>
          </a:p>
          <a:p>
            <a:r>
              <a:rPr lang="en-US" dirty="0" err="1" smtClean="0"/>
              <a:t>Temo</a:t>
            </a:r>
            <a:r>
              <a:rPr lang="en-US" dirty="0" smtClean="0"/>
              <a:t> tener un </a:t>
            </a:r>
            <a:r>
              <a:rPr lang="en-US" dirty="0" err="1" smtClean="0"/>
              <a:t>resfriado</a:t>
            </a:r>
            <a:r>
              <a:rPr lang="en-US" dirty="0" smtClean="0"/>
              <a:t>.</a:t>
            </a:r>
          </a:p>
          <a:p>
            <a:r>
              <a:rPr lang="en-US" dirty="0" smtClean="0"/>
              <a:t>A </a:t>
            </a:r>
            <a:r>
              <a:rPr lang="en-US" dirty="0" err="1" smtClean="0"/>
              <a:t>Paco</a:t>
            </a:r>
            <a:r>
              <a:rPr lang="en-US" dirty="0" smtClean="0"/>
              <a:t> le </a:t>
            </a:r>
            <a:r>
              <a:rPr lang="en-US" dirty="0" err="1" smtClean="0"/>
              <a:t>gusta</a:t>
            </a:r>
            <a:r>
              <a:rPr lang="en-US" dirty="0" smtClean="0"/>
              <a:t> </a:t>
            </a:r>
            <a:r>
              <a:rPr lang="en-US" dirty="0" err="1" smtClean="0"/>
              <a:t>recibir</a:t>
            </a:r>
            <a:r>
              <a:rPr lang="en-US" dirty="0" smtClean="0"/>
              <a:t> </a:t>
            </a:r>
            <a:r>
              <a:rPr lang="en-US" dirty="0" err="1" smtClean="0"/>
              <a:t>regalos</a:t>
            </a:r>
            <a:r>
              <a:rPr lang="en-US" dirty="0" smtClean="0"/>
              <a:t>.</a:t>
            </a:r>
            <a:endParaRPr lang="en-US" dirty="0"/>
          </a:p>
        </p:txBody>
      </p:sp>
    </p:spTree>
    <p:extLst>
      <p:ext uri="{BB962C8B-B14F-4D97-AF65-F5344CB8AC3E}">
        <p14:creationId xmlns:p14="http://schemas.microsoft.com/office/powerpoint/2010/main" val="1511439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Ojalá</a:t>
            </a:r>
            <a:r>
              <a:rPr lang="en-US" dirty="0" smtClean="0"/>
              <a:t> (que)</a:t>
            </a:r>
            <a:endParaRPr lang="en-US" dirty="0"/>
          </a:p>
        </p:txBody>
      </p:sp>
      <p:sp>
        <p:nvSpPr>
          <p:cNvPr id="3" name="Content Placeholder 2"/>
          <p:cNvSpPr>
            <a:spLocks noGrp="1"/>
          </p:cNvSpPr>
          <p:nvPr>
            <p:ph idx="1"/>
          </p:nvPr>
        </p:nvSpPr>
        <p:spPr/>
        <p:txBody>
          <a:bodyPr/>
          <a:lstStyle/>
          <a:p>
            <a:r>
              <a:rPr lang="en-US" dirty="0" smtClean="0"/>
              <a:t>This expression is always followed by the subjunctive (the “que” is optional).</a:t>
            </a:r>
          </a:p>
          <a:p>
            <a:endParaRPr lang="en-US" dirty="0" smtClean="0"/>
          </a:p>
          <a:p>
            <a:r>
              <a:rPr lang="en-US" dirty="0" err="1" smtClean="0"/>
              <a:t>Ojalá</a:t>
            </a:r>
            <a:r>
              <a:rPr lang="en-US" dirty="0" smtClean="0"/>
              <a:t> que </a:t>
            </a:r>
            <a:r>
              <a:rPr lang="en-US" dirty="0" err="1" smtClean="0"/>
              <a:t>ella</a:t>
            </a:r>
            <a:r>
              <a:rPr lang="en-US" dirty="0" smtClean="0"/>
              <a:t> no se </a:t>
            </a:r>
            <a:r>
              <a:rPr lang="en-US" dirty="0" err="1" smtClean="0"/>
              <a:t>empeore</a:t>
            </a:r>
            <a:r>
              <a:rPr lang="en-US" dirty="0" smtClean="0"/>
              <a:t>.</a:t>
            </a:r>
            <a:endParaRPr lang="en-US" dirty="0"/>
          </a:p>
        </p:txBody>
      </p:sp>
    </p:spTree>
    <p:extLst>
      <p:ext uri="{BB962C8B-B14F-4D97-AF65-F5344CB8AC3E}">
        <p14:creationId xmlns:p14="http://schemas.microsoft.com/office/powerpoint/2010/main" val="1372493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Verbs of doubt or denial</a:t>
            </a:r>
            <a:endParaRPr lang="en-US" dirty="0"/>
          </a:p>
        </p:txBody>
      </p:sp>
      <p:sp>
        <p:nvSpPr>
          <p:cNvPr id="3" name="Content Placeholder 2"/>
          <p:cNvSpPr>
            <a:spLocks noGrp="1"/>
          </p:cNvSpPr>
          <p:nvPr>
            <p:ph idx="1"/>
          </p:nvPr>
        </p:nvSpPr>
        <p:spPr/>
        <p:txBody>
          <a:bodyPr/>
          <a:lstStyle/>
          <a:p>
            <a:r>
              <a:rPr lang="en-US" dirty="0" smtClean="0"/>
              <a:t>When the main clause implies doubt or denial, the verb in the subordinate clause must be in the subjunctive if the subject is different from that of the main clause.</a:t>
            </a:r>
            <a:endParaRPr lang="en-US" dirty="0"/>
          </a:p>
        </p:txBody>
      </p:sp>
    </p:spTree>
    <p:extLst>
      <p:ext uri="{BB962C8B-B14F-4D97-AF65-F5344CB8AC3E}">
        <p14:creationId xmlns:p14="http://schemas.microsoft.com/office/powerpoint/2010/main" val="2435414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verbs of doubt or denial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6037297"/>
              </p:ext>
            </p:extLst>
          </p:nvPr>
        </p:nvGraphicFramePr>
        <p:xfrm>
          <a:off x="1295400" y="2557463"/>
          <a:ext cx="9601200" cy="1854200"/>
        </p:xfrm>
        <a:graphic>
          <a:graphicData uri="http://schemas.openxmlformats.org/drawingml/2006/table">
            <a:tbl>
              <a:tblPr bandRow="1">
                <a:tableStyleId>{5C22544A-7EE6-4342-B048-85BDC9FD1C3A}</a:tableStyleId>
              </a:tblPr>
              <a:tblGrid>
                <a:gridCol w="4800600"/>
                <a:gridCol w="4800600"/>
              </a:tblGrid>
              <a:tr h="370840">
                <a:tc>
                  <a:txBody>
                    <a:bodyPr/>
                    <a:lstStyle/>
                    <a:p>
                      <a:r>
                        <a:rPr lang="en-US" b="1" dirty="0" err="1" smtClean="0"/>
                        <a:t>Dudar</a:t>
                      </a:r>
                      <a:r>
                        <a:rPr lang="en-US" dirty="0" smtClean="0"/>
                        <a:t>      to doubt</a:t>
                      </a:r>
                      <a:endParaRPr lang="en-US" dirty="0"/>
                    </a:p>
                  </a:txBody>
                  <a:tcPr marL="86654" marR="86654"/>
                </a:tc>
                <a:tc>
                  <a:txBody>
                    <a:bodyPr/>
                    <a:lstStyle/>
                    <a:p>
                      <a:r>
                        <a:rPr lang="en-US" b="1" dirty="0" err="1" smtClean="0"/>
                        <a:t>Es</a:t>
                      </a:r>
                      <a:r>
                        <a:rPr lang="en-US" b="1" dirty="0" smtClean="0"/>
                        <a:t> </a:t>
                      </a:r>
                      <a:r>
                        <a:rPr lang="en-US" b="1" dirty="0" err="1" smtClean="0"/>
                        <a:t>imposible</a:t>
                      </a:r>
                      <a:r>
                        <a:rPr lang="en-US" b="1" dirty="0" smtClean="0"/>
                        <a:t>      </a:t>
                      </a:r>
                      <a:r>
                        <a:rPr lang="en-US" dirty="0" smtClean="0"/>
                        <a:t>it is impossible</a:t>
                      </a:r>
                      <a:endParaRPr lang="en-US" dirty="0"/>
                    </a:p>
                  </a:txBody>
                  <a:tcPr marL="86654" marR="86654"/>
                </a:tc>
              </a:tr>
              <a:tr h="370840">
                <a:tc>
                  <a:txBody>
                    <a:bodyPr/>
                    <a:lstStyle/>
                    <a:p>
                      <a:r>
                        <a:rPr lang="en-US" b="1" dirty="0" smtClean="0"/>
                        <a:t>Negar </a:t>
                      </a:r>
                      <a:r>
                        <a:rPr lang="en-US" dirty="0" smtClean="0"/>
                        <a:t>     to deny</a:t>
                      </a:r>
                    </a:p>
                  </a:txBody>
                  <a:tcPr marL="86654" marR="86654"/>
                </a:tc>
                <a:tc>
                  <a:txBody>
                    <a:bodyPr/>
                    <a:lstStyle/>
                    <a:p>
                      <a:r>
                        <a:rPr lang="en-US" b="1" dirty="0" err="1" smtClean="0"/>
                        <a:t>Es</a:t>
                      </a:r>
                      <a:r>
                        <a:rPr lang="en-US" b="1" dirty="0" smtClean="0"/>
                        <a:t> improbable      </a:t>
                      </a:r>
                      <a:r>
                        <a:rPr lang="en-US" dirty="0" smtClean="0"/>
                        <a:t>it is improbable</a:t>
                      </a:r>
                      <a:endParaRPr lang="en-US" dirty="0"/>
                    </a:p>
                  </a:txBody>
                  <a:tcPr marL="86654" marR="86654"/>
                </a:tc>
              </a:tr>
              <a:tr h="370840">
                <a:tc>
                  <a:txBody>
                    <a:bodyPr/>
                    <a:lstStyle/>
                    <a:p>
                      <a:r>
                        <a:rPr lang="en-US" b="1" dirty="0" smtClean="0"/>
                        <a:t>No </a:t>
                      </a:r>
                      <a:r>
                        <a:rPr lang="en-US" b="1" dirty="0" err="1" smtClean="0"/>
                        <a:t>creer</a:t>
                      </a:r>
                      <a:r>
                        <a:rPr lang="en-US" b="1" dirty="0" smtClean="0"/>
                        <a:t>      </a:t>
                      </a:r>
                      <a:r>
                        <a:rPr lang="en-US" dirty="0" smtClean="0"/>
                        <a:t>to not believe</a:t>
                      </a:r>
                      <a:endParaRPr lang="en-US" dirty="0"/>
                    </a:p>
                  </a:txBody>
                  <a:tcPr marL="86654" marR="86654"/>
                </a:tc>
                <a:tc>
                  <a:txBody>
                    <a:bodyPr/>
                    <a:lstStyle/>
                    <a:p>
                      <a:r>
                        <a:rPr lang="en-US" b="1" dirty="0" err="1" smtClean="0"/>
                        <a:t>Es</a:t>
                      </a:r>
                      <a:r>
                        <a:rPr lang="en-US" b="1" dirty="0" smtClean="0"/>
                        <a:t> </a:t>
                      </a:r>
                      <a:r>
                        <a:rPr lang="en-US" b="1" dirty="0" err="1" smtClean="0"/>
                        <a:t>poco</a:t>
                      </a:r>
                      <a:r>
                        <a:rPr lang="en-US" b="1" dirty="0" smtClean="0"/>
                        <a:t> </a:t>
                      </a:r>
                      <a:r>
                        <a:rPr lang="en-US" b="1" dirty="0" err="1" smtClean="0"/>
                        <a:t>seguro</a:t>
                      </a:r>
                      <a:r>
                        <a:rPr lang="en-US" b="1" dirty="0" smtClean="0"/>
                        <a:t>     </a:t>
                      </a:r>
                      <a:r>
                        <a:rPr lang="en-US" dirty="0" smtClean="0"/>
                        <a:t>it is uncertain</a:t>
                      </a:r>
                      <a:endParaRPr lang="en-US" dirty="0"/>
                    </a:p>
                  </a:txBody>
                  <a:tcPr marL="86654" marR="86654"/>
                </a:tc>
              </a:tr>
              <a:tr h="370840">
                <a:tc>
                  <a:txBody>
                    <a:bodyPr/>
                    <a:lstStyle/>
                    <a:p>
                      <a:r>
                        <a:rPr lang="en-US" b="1" dirty="0" smtClean="0"/>
                        <a:t>No </a:t>
                      </a:r>
                      <a:r>
                        <a:rPr lang="en-US" b="1" dirty="0" err="1" smtClean="0"/>
                        <a:t>es</a:t>
                      </a:r>
                      <a:r>
                        <a:rPr lang="en-US" b="1" dirty="0" smtClean="0"/>
                        <a:t> </a:t>
                      </a:r>
                      <a:r>
                        <a:rPr lang="en-US" b="1" dirty="0" err="1" smtClean="0"/>
                        <a:t>verdad</a:t>
                      </a:r>
                      <a:r>
                        <a:rPr lang="en-US" b="1" baseline="0" dirty="0" smtClean="0"/>
                        <a:t>    </a:t>
                      </a:r>
                      <a:r>
                        <a:rPr lang="en-US" baseline="0" dirty="0" smtClean="0"/>
                        <a:t>it’s not true</a:t>
                      </a:r>
                      <a:endParaRPr lang="en-US" dirty="0"/>
                    </a:p>
                  </a:txBody>
                  <a:tcPr marL="86654" marR="86654"/>
                </a:tc>
                <a:tc>
                  <a:txBody>
                    <a:bodyPr/>
                    <a:lstStyle/>
                    <a:p>
                      <a:r>
                        <a:rPr lang="en-US" b="1" dirty="0" smtClean="0"/>
                        <a:t>(no) </a:t>
                      </a:r>
                      <a:r>
                        <a:rPr lang="en-US" b="1" dirty="0" err="1" smtClean="0"/>
                        <a:t>es</a:t>
                      </a:r>
                      <a:r>
                        <a:rPr lang="en-US" b="1" dirty="0" smtClean="0"/>
                        <a:t> </a:t>
                      </a:r>
                      <a:r>
                        <a:rPr lang="en-US" b="1" dirty="0" err="1" smtClean="0"/>
                        <a:t>posible</a:t>
                      </a:r>
                      <a:r>
                        <a:rPr lang="en-US" b="1" baseline="0" dirty="0" smtClean="0"/>
                        <a:t>   </a:t>
                      </a:r>
                      <a:r>
                        <a:rPr lang="en-US" baseline="0" dirty="0" smtClean="0"/>
                        <a:t>it’s (not) possible</a:t>
                      </a:r>
                      <a:endParaRPr lang="en-US" dirty="0"/>
                    </a:p>
                  </a:txBody>
                  <a:tcPr marL="86654" marR="86654"/>
                </a:tc>
              </a:tr>
              <a:tr h="370840">
                <a:tc>
                  <a:txBody>
                    <a:bodyPr/>
                    <a:lstStyle/>
                    <a:p>
                      <a:r>
                        <a:rPr lang="en-US" b="1" dirty="0" smtClean="0"/>
                        <a:t>No estar </a:t>
                      </a:r>
                      <a:r>
                        <a:rPr lang="en-US" b="1" dirty="0" err="1" smtClean="0"/>
                        <a:t>seguro</a:t>
                      </a:r>
                      <a:r>
                        <a:rPr lang="en-US" b="1" dirty="0" smtClean="0"/>
                        <a:t> de     </a:t>
                      </a:r>
                      <a:r>
                        <a:rPr lang="en-US" dirty="0" smtClean="0"/>
                        <a:t>to not be sure about</a:t>
                      </a:r>
                      <a:endParaRPr lang="en-US" dirty="0"/>
                    </a:p>
                  </a:txBody>
                  <a:tcPr marL="86654" marR="86654"/>
                </a:tc>
                <a:tc>
                  <a:txBody>
                    <a:bodyPr/>
                    <a:lstStyle/>
                    <a:p>
                      <a:r>
                        <a:rPr lang="en-US" b="1" dirty="0" smtClean="0"/>
                        <a:t>(no) </a:t>
                      </a:r>
                      <a:r>
                        <a:rPr lang="en-US" b="1" dirty="0" err="1" smtClean="0"/>
                        <a:t>es</a:t>
                      </a:r>
                      <a:r>
                        <a:rPr lang="en-US" b="1" dirty="0" smtClean="0"/>
                        <a:t> probable      </a:t>
                      </a:r>
                      <a:r>
                        <a:rPr lang="en-US" dirty="0" smtClean="0"/>
                        <a:t>it’s (not) probable</a:t>
                      </a:r>
                      <a:endParaRPr lang="en-US" dirty="0"/>
                    </a:p>
                  </a:txBody>
                  <a:tcPr marL="86654" marR="86654"/>
                </a:tc>
              </a:tr>
            </a:tbl>
          </a:graphicData>
        </a:graphic>
      </p:graphicFrame>
    </p:spTree>
    <p:extLst>
      <p:ext uri="{BB962C8B-B14F-4D97-AF65-F5344CB8AC3E}">
        <p14:creationId xmlns:p14="http://schemas.microsoft.com/office/powerpoint/2010/main" val="2820452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r>
              <a:rPr lang="en-US" dirty="0" smtClean="0"/>
              <a:t>No </a:t>
            </a:r>
            <a:r>
              <a:rPr lang="en-US" dirty="0" err="1" smtClean="0"/>
              <a:t>creemos</a:t>
            </a:r>
            <a:r>
              <a:rPr lang="en-US" dirty="0" smtClean="0"/>
              <a:t> que </a:t>
            </a:r>
            <a:r>
              <a:rPr lang="en-US" dirty="0" err="1" smtClean="0"/>
              <a:t>ella</a:t>
            </a:r>
            <a:r>
              <a:rPr lang="en-US" dirty="0" smtClean="0"/>
              <a:t> </a:t>
            </a:r>
            <a:r>
              <a:rPr lang="en-US" dirty="0" err="1" smtClean="0"/>
              <a:t>mejore</a:t>
            </a:r>
            <a:r>
              <a:rPr lang="en-US" dirty="0" smtClean="0"/>
              <a:t> la salud.</a:t>
            </a:r>
          </a:p>
          <a:p>
            <a:endParaRPr lang="en-US" dirty="0"/>
          </a:p>
          <a:p>
            <a:pPr marL="0" indent="0">
              <a:buNone/>
            </a:pPr>
            <a:endParaRPr lang="en-US" dirty="0" smtClean="0"/>
          </a:p>
          <a:p>
            <a:r>
              <a:rPr lang="en-US" dirty="0" smtClean="0"/>
              <a:t>No </a:t>
            </a:r>
            <a:r>
              <a:rPr lang="en-US" dirty="0" err="1" smtClean="0"/>
              <a:t>es</a:t>
            </a:r>
            <a:r>
              <a:rPr lang="en-US" dirty="0" smtClean="0"/>
              <a:t> </a:t>
            </a:r>
            <a:r>
              <a:rPr lang="en-US" dirty="0" err="1" smtClean="0"/>
              <a:t>verdad</a:t>
            </a:r>
            <a:r>
              <a:rPr lang="en-US" dirty="0" smtClean="0"/>
              <a:t> que </a:t>
            </a:r>
            <a:r>
              <a:rPr lang="en-US" dirty="0" err="1" smtClean="0"/>
              <a:t>ellos</a:t>
            </a:r>
            <a:r>
              <a:rPr lang="en-US" dirty="0" smtClean="0"/>
              <a:t> </a:t>
            </a:r>
            <a:r>
              <a:rPr lang="en-US" dirty="0" err="1" smtClean="0"/>
              <a:t>mantengan</a:t>
            </a:r>
            <a:r>
              <a:rPr lang="en-US" dirty="0" smtClean="0"/>
              <a:t> </a:t>
            </a:r>
            <a:r>
              <a:rPr lang="en-US" dirty="0" err="1" smtClean="0"/>
              <a:t>una</a:t>
            </a:r>
            <a:r>
              <a:rPr lang="en-US" dirty="0" smtClean="0"/>
              <a:t> buena forma </a:t>
            </a:r>
            <a:r>
              <a:rPr lang="en-US" dirty="0" err="1" smtClean="0"/>
              <a:t>física</a:t>
            </a:r>
            <a:r>
              <a:rPr lang="en-US" dirty="0" smtClean="0"/>
              <a:t>.</a:t>
            </a:r>
            <a:endParaRPr lang="en-US" dirty="0"/>
          </a:p>
        </p:txBody>
      </p:sp>
    </p:spTree>
    <p:extLst>
      <p:ext uri="{BB962C8B-B14F-4D97-AF65-F5344CB8AC3E}">
        <p14:creationId xmlns:p14="http://schemas.microsoft.com/office/powerpoint/2010/main" val="3565162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 line:</a:t>
            </a:r>
            <a:endParaRPr lang="en-US" dirty="0"/>
          </a:p>
        </p:txBody>
      </p:sp>
      <p:sp>
        <p:nvSpPr>
          <p:cNvPr id="3" name="Content Placeholder 2"/>
          <p:cNvSpPr>
            <a:spLocks noGrp="1"/>
          </p:cNvSpPr>
          <p:nvPr>
            <p:ph idx="1"/>
          </p:nvPr>
        </p:nvSpPr>
        <p:spPr/>
        <p:txBody>
          <a:bodyPr/>
          <a:lstStyle/>
          <a:p>
            <a:r>
              <a:rPr lang="en-US" dirty="0" smtClean="0"/>
              <a:t>You need subjunctive in the subordinate clause if:</a:t>
            </a:r>
          </a:p>
          <a:p>
            <a:endParaRPr lang="en-US" dirty="0"/>
          </a:p>
          <a:p>
            <a:pPr marL="0" indent="0" algn="ctr">
              <a:buNone/>
            </a:pPr>
            <a:r>
              <a:rPr lang="en-US" b="1" dirty="0" smtClean="0"/>
              <a:t>UWEIRDO + change of subject = subjunctive</a:t>
            </a:r>
            <a:endParaRPr lang="en-US" b="1" dirty="0"/>
          </a:p>
        </p:txBody>
      </p:sp>
    </p:spTree>
    <p:extLst>
      <p:ext uri="{BB962C8B-B14F-4D97-AF65-F5344CB8AC3E}">
        <p14:creationId xmlns:p14="http://schemas.microsoft.com/office/powerpoint/2010/main" val="988597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noun clause</a:t>
            </a:r>
            <a:endParaRPr lang="en-US" dirty="0"/>
          </a:p>
        </p:txBody>
      </p:sp>
      <p:sp>
        <p:nvSpPr>
          <p:cNvPr id="3" name="Content Placeholder 2"/>
          <p:cNvSpPr>
            <a:spLocks noGrp="1"/>
          </p:cNvSpPr>
          <p:nvPr>
            <p:ph idx="1"/>
          </p:nvPr>
        </p:nvSpPr>
        <p:spPr/>
        <p:txBody>
          <a:bodyPr/>
          <a:lstStyle/>
          <a:p>
            <a:r>
              <a:rPr lang="en-US" dirty="0" smtClean="0"/>
              <a:t>A subordinate clause that functions as a noun.  It is the direct object of a verb of will, influence, emotion, doubt or denial.</a:t>
            </a:r>
          </a:p>
          <a:p>
            <a:r>
              <a:rPr lang="en-US" dirty="0" smtClean="0"/>
              <a:t>A noun clause answers the question, </a:t>
            </a:r>
            <a:r>
              <a:rPr lang="en-US" i="1" dirty="0" smtClean="0"/>
              <a:t>what?</a:t>
            </a:r>
            <a:r>
              <a:rPr lang="en-US" dirty="0" smtClean="0"/>
              <a:t> after the main clause.</a:t>
            </a:r>
            <a:endParaRPr lang="en-US" dirty="0"/>
          </a:p>
        </p:txBody>
      </p:sp>
    </p:spTree>
    <p:extLst>
      <p:ext uri="{BB962C8B-B14F-4D97-AF65-F5344CB8AC3E}">
        <p14:creationId xmlns:p14="http://schemas.microsoft.com/office/powerpoint/2010/main" val="2079300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Verbs of will and influence</a:t>
            </a:r>
            <a:endParaRPr lang="en-US" dirty="0"/>
          </a:p>
        </p:txBody>
      </p:sp>
      <p:sp>
        <p:nvSpPr>
          <p:cNvPr id="3" name="Content Placeholder 2"/>
          <p:cNvSpPr>
            <a:spLocks noGrp="1"/>
          </p:cNvSpPr>
          <p:nvPr>
            <p:ph idx="1"/>
          </p:nvPr>
        </p:nvSpPr>
        <p:spPr/>
        <p:txBody>
          <a:bodyPr/>
          <a:lstStyle/>
          <a:p>
            <a:r>
              <a:rPr lang="en-US" dirty="0" smtClean="0"/>
              <a:t>When the subject of the main clause exerts influence or will on the subject of the subordinate clause, the verb in the subordinate clause must be in the subjunctive.</a:t>
            </a:r>
          </a:p>
          <a:p>
            <a:endParaRPr lang="en-US" dirty="0"/>
          </a:p>
          <a:p>
            <a:r>
              <a:rPr lang="en-US" dirty="0" smtClean="0"/>
              <a:t>Ella </a:t>
            </a:r>
            <a:r>
              <a:rPr lang="en-US" dirty="0" err="1" smtClean="0"/>
              <a:t>quiere</a:t>
            </a:r>
            <a:r>
              <a:rPr lang="en-US" dirty="0" smtClean="0"/>
              <a:t> que </a:t>
            </a:r>
            <a:r>
              <a:rPr lang="en-US" dirty="0" err="1" smtClean="0"/>
              <a:t>yo</a:t>
            </a:r>
            <a:r>
              <a:rPr lang="en-US" dirty="0" smtClean="0"/>
              <a:t> </a:t>
            </a:r>
            <a:r>
              <a:rPr lang="en-US" dirty="0" err="1" smtClean="0"/>
              <a:t>vaya</a:t>
            </a:r>
            <a:r>
              <a:rPr lang="en-US" dirty="0" smtClean="0"/>
              <a:t> al hospital.</a:t>
            </a:r>
            <a:endParaRPr lang="en-US" dirty="0"/>
          </a:p>
        </p:txBody>
      </p:sp>
    </p:spTree>
    <p:extLst>
      <p:ext uri="{BB962C8B-B14F-4D97-AF65-F5344CB8AC3E}">
        <p14:creationId xmlns:p14="http://schemas.microsoft.com/office/powerpoint/2010/main" val="2101899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verbs of will and influence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79930095"/>
              </p:ext>
            </p:extLst>
          </p:nvPr>
        </p:nvGraphicFramePr>
        <p:xfrm>
          <a:off x="1295400" y="2557463"/>
          <a:ext cx="9601203" cy="2225040"/>
        </p:xfrm>
        <a:graphic>
          <a:graphicData uri="http://schemas.openxmlformats.org/drawingml/2006/table">
            <a:tbl>
              <a:tblPr bandRow="1">
                <a:tableStyleId>{5C22544A-7EE6-4342-B048-85BDC9FD1C3A}</a:tableStyleId>
              </a:tblPr>
              <a:tblGrid>
                <a:gridCol w="3200401"/>
                <a:gridCol w="3200401"/>
                <a:gridCol w="3200401"/>
              </a:tblGrid>
              <a:tr h="370840">
                <a:tc>
                  <a:txBody>
                    <a:bodyPr/>
                    <a:lstStyle/>
                    <a:p>
                      <a:r>
                        <a:rPr lang="en-US" b="1" dirty="0" err="1" smtClean="0"/>
                        <a:t>Aconsejar</a:t>
                      </a:r>
                      <a:r>
                        <a:rPr lang="en-US" b="1" dirty="0" smtClean="0"/>
                        <a:t> </a:t>
                      </a:r>
                      <a:r>
                        <a:rPr lang="en-US" dirty="0" smtClean="0"/>
                        <a:t>   to advise, counsel</a:t>
                      </a:r>
                      <a:endParaRPr lang="en-US" dirty="0"/>
                    </a:p>
                  </a:txBody>
                  <a:tcPr marL="86654" marR="86654"/>
                </a:tc>
                <a:tc>
                  <a:txBody>
                    <a:bodyPr/>
                    <a:lstStyle/>
                    <a:p>
                      <a:r>
                        <a:rPr lang="en-US" b="1" dirty="0" err="1" smtClean="0"/>
                        <a:t>Insistir</a:t>
                      </a:r>
                      <a:r>
                        <a:rPr lang="en-US" b="1" baseline="0" dirty="0" smtClean="0"/>
                        <a:t> </a:t>
                      </a:r>
                      <a:r>
                        <a:rPr lang="en-US" baseline="0" dirty="0" smtClean="0"/>
                        <a:t>           to insist</a:t>
                      </a:r>
                      <a:endParaRPr lang="en-US" dirty="0"/>
                    </a:p>
                  </a:txBody>
                  <a:tcPr marL="86654" marR="86654"/>
                </a:tc>
                <a:tc>
                  <a:txBody>
                    <a:bodyPr/>
                    <a:lstStyle/>
                    <a:p>
                      <a:r>
                        <a:rPr lang="en-US" b="1" dirty="0" err="1" smtClean="0"/>
                        <a:t>Prohibir</a:t>
                      </a:r>
                      <a:r>
                        <a:rPr lang="en-US" b="1" dirty="0" smtClean="0"/>
                        <a:t> </a:t>
                      </a:r>
                      <a:r>
                        <a:rPr lang="en-US" dirty="0" smtClean="0"/>
                        <a:t>          to prohibit</a:t>
                      </a:r>
                      <a:endParaRPr lang="en-US" dirty="0"/>
                    </a:p>
                  </a:txBody>
                  <a:tcPr marL="86654" marR="86654"/>
                </a:tc>
              </a:tr>
              <a:tr h="370840">
                <a:tc>
                  <a:txBody>
                    <a:bodyPr/>
                    <a:lstStyle/>
                    <a:p>
                      <a:r>
                        <a:rPr lang="en-US" b="1" dirty="0" err="1" smtClean="0"/>
                        <a:t>Desear</a:t>
                      </a:r>
                      <a:r>
                        <a:rPr lang="en-US" b="1" dirty="0" smtClean="0"/>
                        <a:t> </a:t>
                      </a:r>
                      <a:r>
                        <a:rPr lang="en-US" dirty="0" smtClean="0"/>
                        <a:t>        to desire</a:t>
                      </a:r>
                      <a:endParaRPr lang="en-US" dirty="0"/>
                    </a:p>
                  </a:txBody>
                  <a:tcPr marL="86654" marR="86654"/>
                </a:tc>
                <a:tc>
                  <a:txBody>
                    <a:bodyPr/>
                    <a:lstStyle/>
                    <a:p>
                      <a:r>
                        <a:rPr lang="en-US" b="1" dirty="0" err="1" smtClean="0"/>
                        <a:t>Mandar</a:t>
                      </a:r>
                      <a:r>
                        <a:rPr lang="en-US" dirty="0" smtClean="0"/>
                        <a:t>          to order</a:t>
                      </a:r>
                      <a:endParaRPr lang="en-US" dirty="0"/>
                    </a:p>
                  </a:txBody>
                  <a:tcPr marL="86654" marR="86654"/>
                </a:tc>
                <a:tc>
                  <a:txBody>
                    <a:bodyPr/>
                    <a:lstStyle/>
                    <a:p>
                      <a:r>
                        <a:rPr lang="en-US" b="1" dirty="0" err="1" smtClean="0"/>
                        <a:t>Proponer</a:t>
                      </a:r>
                      <a:r>
                        <a:rPr lang="en-US" dirty="0" smtClean="0"/>
                        <a:t>         to propose</a:t>
                      </a:r>
                      <a:endParaRPr lang="en-US" dirty="0"/>
                    </a:p>
                  </a:txBody>
                  <a:tcPr marL="86654" marR="86654"/>
                </a:tc>
              </a:tr>
              <a:tr h="370840">
                <a:tc>
                  <a:txBody>
                    <a:bodyPr/>
                    <a:lstStyle/>
                    <a:p>
                      <a:r>
                        <a:rPr lang="en-US" b="1" dirty="0" err="1" smtClean="0"/>
                        <a:t>Exigir</a:t>
                      </a:r>
                      <a:r>
                        <a:rPr lang="en-US" b="1" dirty="0" smtClean="0"/>
                        <a:t> </a:t>
                      </a:r>
                      <a:r>
                        <a:rPr lang="en-US" dirty="0" smtClean="0"/>
                        <a:t>           to demand</a:t>
                      </a:r>
                      <a:endParaRPr lang="en-US" dirty="0"/>
                    </a:p>
                  </a:txBody>
                  <a:tcPr marL="86654" marR="86654"/>
                </a:tc>
                <a:tc>
                  <a:txBody>
                    <a:bodyPr/>
                    <a:lstStyle/>
                    <a:p>
                      <a:r>
                        <a:rPr lang="en-US" b="1" dirty="0" err="1" smtClean="0"/>
                        <a:t>Necesitar</a:t>
                      </a:r>
                      <a:r>
                        <a:rPr lang="en-US" dirty="0" smtClean="0"/>
                        <a:t>       to need</a:t>
                      </a:r>
                      <a:endParaRPr lang="en-US" dirty="0"/>
                    </a:p>
                  </a:txBody>
                  <a:tcPr marL="86654" marR="86654"/>
                </a:tc>
                <a:tc>
                  <a:txBody>
                    <a:bodyPr/>
                    <a:lstStyle/>
                    <a:p>
                      <a:r>
                        <a:rPr lang="en-US" b="1" dirty="0" err="1" smtClean="0"/>
                        <a:t>Querer</a:t>
                      </a:r>
                      <a:r>
                        <a:rPr lang="en-US" b="1" dirty="0" smtClean="0"/>
                        <a:t> </a:t>
                      </a:r>
                      <a:r>
                        <a:rPr lang="en-US" dirty="0" smtClean="0"/>
                        <a:t>            to want; wish</a:t>
                      </a:r>
                      <a:endParaRPr lang="en-US" dirty="0"/>
                    </a:p>
                  </a:txBody>
                  <a:tcPr marL="86654" marR="86654"/>
                </a:tc>
              </a:tr>
              <a:tr h="370840">
                <a:tc>
                  <a:txBody>
                    <a:bodyPr/>
                    <a:lstStyle/>
                    <a:p>
                      <a:r>
                        <a:rPr lang="en-US" b="1" dirty="0" err="1" smtClean="0"/>
                        <a:t>Gustar</a:t>
                      </a:r>
                      <a:r>
                        <a:rPr lang="en-US" dirty="0" smtClean="0"/>
                        <a:t>          to</a:t>
                      </a:r>
                      <a:r>
                        <a:rPr lang="en-US" baseline="0" dirty="0" smtClean="0"/>
                        <a:t> be pleasing</a:t>
                      </a:r>
                      <a:endParaRPr lang="en-US" dirty="0"/>
                    </a:p>
                  </a:txBody>
                  <a:tcPr marL="86654" marR="86654"/>
                </a:tc>
                <a:tc>
                  <a:txBody>
                    <a:bodyPr/>
                    <a:lstStyle/>
                    <a:p>
                      <a:r>
                        <a:rPr lang="en-US" b="1" dirty="0" err="1" smtClean="0"/>
                        <a:t>Oponerse</a:t>
                      </a:r>
                      <a:r>
                        <a:rPr lang="en-US" b="1" dirty="0" smtClean="0"/>
                        <a:t> a    </a:t>
                      </a:r>
                      <a:r>
                        <a:rPr lang="en-US" dirty="0" smtClean="0"/>
                        <a:t>to oppose</a:t>
                      </a:r>
                      <a:endParaRPr lang="en-US" dirty="0"/>
                    </a:p>
                  </a:txBody>
                  <a:tcPr marL="86654" marR="86654"/>
                </a:tc>
                <a:tc>
                  <a:txBody>
                    <a:bodyPr/>
                    <a:lstStyle/>
                    <a:p>
                      <a:r>
                        <a:rPr lang="en-US" b="1" dirty="0" err="1" smtClean="0"/>
                        <a:t>Recomendar</a:t>
                      </a:r>
                      <a:r>
                        <a:rPr lang="en-US" dirty="0" smtClean="0"/>
                        <a:t>    to recommend</a:t>
                      </a:r>
                      <a:endParaRPr lang="en-US" dirty="0"/>
                    </a:p>
                  </a:txBody>
                  <a:tcPr marL="86654" marR="86654"/>
                </a:tc>
              </a:tr>
              <a:tr h="370840">
                <a:tc>
                  <a:txBody>
                    <a:bodyPr/>
                    <a:lstStyle/>
                    <a:p>
                      <a:r>
                        <a:rPr lang="en-US" b="1" dirty="0" err="1" smtClean="0"/>
                        <a:t>Hacer</a:t>
                      </a:r>
                      <a:r>
                        <a:rPr lang="en-US" b="1" dirty="0" smtClean="0"/>
                        <a:t>  </a:t>
                      </a:r>
                      <a:r>
                        <a:rPr lang="en-US" dirty="0" smtClean="0"/>
                        <a:t>          to make</a:t>
                      </a:r>
                      <a:endParaRPr lang="en-US" dirty="0"/>
                    </a:p>
                  </a:txBody>
                  <a:tcPr marL="86654" marR="86654"/>
                </a:tc>
                <a:tc>
                  <a:txBody>
                    <a:bodyPr/>
                    <a:lstStyle/>
                    <a:p>
                      <a:r>
                        <a:rPr lang="en-US" b="1" dirty="0" err="1" smtClean="0"/>
                        <a:t>Pedir</a:t>
                      </a:r>
                      <a:r>
                        <a:rPr lang="en-US" b="1" dirty="0" smtClean="0"/>
                        <a:t>   </a:t>
                      </a:r>
                      <a:r>
                        <a:rPr lang="en-US" dirty="0" smtClean="0"/>
                        <a:t>            to ask for; request</a:t>
                      </a:r>
                      <a:endParaRPr lang="en-US" dirty="0"/>
                    </a:p>
                  </a:txBody>
                  <a:tcPr marL="86654" marR="86654"/>
                </a:tc>
                <a:tc>
                  <a:txBody>
                    <a:bodyPr/>
                    <a:lstStyle/>
                    <a:p>
                      <a:r>
                        <a:rPr lang="en-US" b="1" dirty="0" err="1" smtClean="0"/>
                        <a:t>Rogar</a:t>
                      </a:r>
                      <a:r>
                        <a:rPr lang="en-US" b="1" dirty="0" smtClean="0"/>
                        <a:t> </a:t>
                      </a:r>
                      <a:r>
                        <a:rPr lang="en-US" dirty="0" smtClean="0"/>
                        <a:t>                to beg; plead</a:t>
                      </a:r>
                      <a:endParaRPr lang="en-US" dirty="0"/>
                    </a:p>
                  </a:txBody>
                  <a:tcPr marL="86654" marR="86654"/>
                </a:tc>
              </a:tr>
              <a:tr h="370840">
                <a:tc>
                  <a:txBody>
                    <a:bodyPr/>
                    <a:lstStyle/>
                    <a:p>
                      <a:r>
                        <a:rPr lang="en-US" b="1" dirty="0" err="1" smtClean="0"/>
                        <a:t>Importar</a:t>
                      </a:r>
                      <a:r>
                        <a:rPr lang="en-US" b="1" dirty="0" smtClean="0"/>
                        <a:t> </a:t>
                      </a:r>
                      <a:r>
                        <a:rPr lang="en-US" dirty="0" smtClean="0"/>
                        <a:t>      to be important</a:t>
                      </a:r>
                      <a:endParaRPr lang="en-US" dirty="0"/>
                    </a:p>
                  </a:txBody>
                  <a:tcPr marL="86654" marR="86654"/>
                </a:tc>
                <a:tc>
                  <a:txBody>
                    <a:bodyPr/>
                    <a:lstStyle/>
                    <a:p>
                      <a:r>
                        <a:rPr lang="en-US" b="1" dirty="0" err="1" smtClean="0"/>
                        <a:t>Preferir</a:t>
                      </a:r>
                      <a:r>
                        <a:rPr lang="en-US" dirty="0" smtClean="0"/>
                        <a:t>            to prefer</a:t>
                      </a:r>
                      <a:endParaRPr lang="en-US" dirty="0"/>
                    </a:p>
                  </a:txBody>
                  <a:tcPr marL="86654" marR="86654"/>
                </a:tc>
                <a:tc>
                  <a:txBody>
                    <a:bodyPr/>
                    <a:lstStyle/>
                    <a:p>
                      <a:r>
                        <a:rPr lang="en-US" b="1" dirty="0" err="1" smtClean="0"/>
                        <a:t>Sugerir</a:t>
                      </a:r>
                      <a:r>
                        <a:rPr lang="en-US" b="1" dirty="0" smtClean="0"/>
                        <a:t> </a:t>
                      </a:r>
                      <a:r>
                        <a:rPr lang="en-US" dirty="0" smtClean="0"/>
                        <a:t>              to suggest</a:t>
                      </a:r>
                      <a:endParaRPr lang="en-US" dirty="0"/>
                    </a:p>
                  </a:txBody>
                  <a:tcPr marL="86654" marR="86654"/>
                </a:tc>
              </a:tr>
            </a:tbl>
          </a:graphicData>
        </a:graphic>
      </p:graphicFrame>
    </p:spTree>
    <p:extLst>
      <p:ext uri="{BB962C8B-B14F-4D97-AF65-F5344CB8AC3E}">
        <p14:creationId xmlns:p14="http://schemas.microsoft.com/office/powerpoint/2010/main" val="1591836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r>
              <a:rPr lang="en-US" dirty="0" err="1" smtClean="0"/>
              <a:t>Necesito</a:t>
            </a:r>
            <a:r>
              <a:rPr lang="en-US" dirty="0" smtClean="0"/>
              <a:t> que </a:t>
            </a:r>
            <a:r>
              <a:rPr lang="en-US" dirty="0" err="1" smtClean="0"/>
              <a:t>hagas</a:t>
            </a:r>
            <a:r>
              <a:rPr lang="en-US" dirty="0" smtClean="0"/>
              <a:t> la </a:t>
            </a:r>
            <a:r>
              <a:rPr lang="en-US" dirty="0" err="1" smtClean="0"/>
              <a:t>tarea</a:t>
            </a:r>
            <a:r>
              <a:rPr lang="en-US" dirty="0" smtClean="0"/>
              <a:t>.</a:t>
            </a:r>
          </a:p>
          <a:p>
            <a:r>
              <a:rPr lang="en-US" dirty="0" smtClean="0"/>
              <a:t>El doctor </a:t>
            </a:r>
            <a:r>
              <a:rPr lang="en-US" dirty="0" err="1" smtClean="0"/>
              <a:t>recomienda</a:t>
            </a:r>
            <a:r>
              <a:rPr lang="en-US" dirty="0" smtClean="0"/>
              <a:t> que Marta le </a:t>
            </a:r>
            <a:r>
              <a:rPr lang="en-US" dirty="0" err="1" smtClean="0"/>
              <a:t>llame</a:t>
            </a:r>
            <a:r>
              <a:rPr lang="en-US" dirty="0" smtClean="0"/>
              <a:t> </a:t>
            </a:r>
            <a:r>
              <a:rPr lang="en-US" dirty="0" err="1" smtClean="0"/>
              <a:t>mañana</a:t>
            </a:r>
            <a:r>
              <a:rPr lang="en-US" dirty="0" smtClean="0"/>
              <a:t>.</a:t>
            </a:r>
          </a:p>
          <a:p>
            <a:r>
              <a:rPr lang="en-US" dirty="0" smtClean="0"/>
              <a:t>El </a:t>
            </a:r>
            <a:r>
              <a:rPr lang="en-US" dirty="0" err="1" smtClean="0"/>
              <a:t>profe</a:t>
            </a:r>
            <a:r>
              <a:rPr lang="en-US" dirty="0" smtClean="0"/>
              <a:t> </a:t>
            </a:r>
            <a:r>
              <a:rPr lang="en-US" dirty="0" err="1" smtClean="0"/>
              <a:t>pide</a:t>
            </a:r>
            <a:r>
              <a:rPr lang="en-US" dirty="0" smtClean="0"/>
              <a:t> que </a:t>
            </a:r>
            <a:r>
              <a:rPr lang="en-US" dirty="0" err="1" smtClean="0"/>
              <a:t>estudiemos</a:t>
            </a:r>
            <a:r>
              <a:rPr lang="en-US" dirty="0" smtClean="0"/>
              <a:t> </a:t>
            </a:r>
            <a:r>
              <a:rPr lang="en-US" dirty="0" err="1" smtClean="0"/>
              <a:t>esta</a:t>
            </a:r>
            <a:r>
              <a:rPr lang="en-US" dirty="0" smtClean="0"/>
              <a:t> </a:t>
            </a:r>
            <a:r>
              <a:rPr lang="en-US" dirty="0" err="1" smtClean="0"/>
              <a:t>noche</a:t>
            </a:r>
            <a:r>
              <a:rPr lang="en-US" dirty="0" smtClean="0"/>
              <a:t>.</a:t>
            </a:r>
            <a:endParaRPr lang="en-US" dirty="0"/>
          </a:p>
        </p:txBody>
      </p:sp>
    </p:spTree>
    <p:extLst>
      <p:ext uri="{BB962C8B-B14F-4D97-AF65-F5344CB8AC3E}">
        <p14:creationId xmlns:p14="http://schemas.microsoft.com/office/powerpoint/2010/main" val="645833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change of subject</a:t>
            </a:r>
            <a:endParaRPr lang="en-US" dirty="0"/>
          </a:p>
        </p:txBody>
      </p:sp>
      <p:sp>
        <p:nvSpPr>
          <p:cNvPr id="3" name="Content Placeholder 2"/>
          <p:cNvSpPr>
            <a:spLocks noGrp="1"/>
          </p:cNvSpPr>
          <p:nvPr>
            <p:ph idx="1"/>
          </p:nvPr>
        </p:nvSpPr>
        <p:spPr/>
        <p:txBody>
          <a:bodyPr/>
          <a:lstStyle/>
          <a:p>
            <a:r>
              <a:rPr lang="en-US" dirty="0" smtClean="0"/>
              <a:t>The infinitive, and not the subjunctive, is used if there is no change of subject.</a:t>
            </a:r>
          </a:p>
          <a:p>
            <a:endParaRPr lang="en-US" dirty="0"/>
          </a:p>
          <a:p>
            <a:r>
              <a:rPr lang="en-US" dirty="0" err="1" smtClean="0"/>
              <a:t>Yo</a:t>
            </a:r>
            <a:r>
              <a:rPr lang="en-US" dirty="0" smtClean="0"/>
              <a:t> </a:t>
            </a:r>
            <a:r>
              <a:rPr lang="en-US" dirty="0" err="1" smtClean="0"/>
              <a:t>quiero</a:t>
            </a:r>
            <a:r>
              <a:rPr lang="en-US" dirty="0" smtClean="0"/>
              <a:t> ir al cine.</a:t>
            </a:r>
          </a:p>
          <a:p>
            <a:r>
              <a:rPr lang="en-US" dirty="0" err="1" smtClean="0"/>
              <a:t>Te</a:t>
            </a:r>
            <a:r>
              <a:rPr lang="en-US" dirty="0" smtClean="0"/>
              <a:t> </a:t>
            </a:r>
            <a:r>
              <a:rPr lang="en-US" dirty="0" err="1" smtClean="0"/>
              <a:t>gusta</a:t>
            </a:r>
            <a:r>
              <a:rPr lang="en-US" dirty="0" smtClean="0"/>
              <a:t> </a:t>
            </a:r>
            <a:r>
              <a:rPr lang="en-US" dirty="0" err="1" smtClean="0"/>
              <a:t>ver</a:t>
            </a:r>
            <a:r>
              <a:rPr lang="en-US" dirty="0" smtClean="0"/>
              <a:t> las </a:t>
            </a:r>
            <a:r>
              <a:rPr lang="en-US" dirty="0" err="1" smtClean="0"/>
              <a:t>películas</a:t>
            </a:r>
            <a:r>
              <a:rPr lang="en-US" dirty="0" smtClean="0"/>
              <a:t> de horror.</a:t>
            </a:r>
            <a:endParaRPr lang="en-US" dirty="0"/>
          </a:p>
        </p:txBody>
      </p:sp>
    </p:spTree>
    <p:extLst>
      <p:ext uri="{BB962C8B-B14F-4D97-AF65-F5344CB8AC3E}">
        <p14:creationId xmlns:p14="http://schemas.microsoft.com/office/powerpoint/2010/main" val="39218447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Verbs of emotion</a:t>
            </a:r>
            <a:endParaRPr lang="en-US" dirty="0"/>
          </a:p>
        </p:txBody>
      </p:sp>
      <p:sp>
        <p:nvSpPr>
          <p:cNvPr id="3" name="Content Placeholder 2"/>
          <p:cNvSpPr>
            <a:spLocks noGrp="1"/>
          </p:cNvSpPr>
          <p:nvPr>
            <p:ph idx="1"/>
          </p:nvPr>
        </p:nvSpPr>
        <p:spPr/>
        <p:txBody>
          <a:bodyPr/>
          <a:lstStyle/>
          <a:p>
            <a:r>
              <a:rPr lang="en-US" dirty="0" smtClean="0"/>
              <a:t>When the main clause expresses an emotion like hope, fear, joy, pity or surprise, the verb in the subordinate clause must be in the subjunctive if the subject in that clause is different from the subject in the main clause.</a:t>
            </a:r>
            <a:endParaRPr lang="en-US" dirty="0"/>
          </a:p>
        </p:txBody>
      </p:sp>
    </p:spTree>
    <p:extLst>
      <p:ext uri="{BB962C8B-B14F-4D97-AF65-F5344CB8AC3E}">
        <p14:creationId xmlns:p14="http://schemas.microsoft.com/office/powerpoint/2010/main" val="7333344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verbs of emotion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6635619"/>
              </p:ext>
            </p:extLst>
          </p:nvPr>
        </p:nvGraphicFramePr>
        <p:xfrm>
          <a:off x="1295400" y="2557463"/>
          <a:ext cx="9601203" cy="2021840"/>
        </p:xfrm>
        <a:graphic>
          <a:graphicData uri="http://schemas.openxmlformats.org/drawingml/2006/table">
            <a:tbl>
              <a:tblPr bandRow="1">
                <a:tableStyleId>{5C22544A-7EE6-4342-B048-85BDC9FD1C3A}</a:tableStyleId>
              </a:tblPr>
              <a:tblGrid>
                <a:gridCol w="3200401"/>
                <a:gridCol w="3200401"/>
                <a:gridCol w="3200401"/>
              </a:tblGrid>
              <a:tr h="370840">
                <a:tc>
                  <a:txBody>
                    <a:bodyPr/>
                    <a:lstStyle/>
                    <a:p>
                      <a:r>
                        <a:rPr lang="en-US" b="1" dirty="0" err="1" smtClean="0"/>
                        <a:t>Alegrarse</a:t>
                      </a:r>
                      <a:r>
                        <a:rPr lang="en-US" b="1" dirty="0" smtClean="0"/>
                        <a:t> (de) </a:t>
                      </a:r>
                      <a:r>
                        <a:rPr lang="en-US" dirty="0" smtClean="0"/>
                        <a:t>to be happy (about)</a:t>
                      </a:r>
                      <a:endParaRPr lang="en-US" dirty="0"/>
                    </a:p>
                  </a:txBody>
                  <a:tcPr marL="86654" marR="86654"/>
                </a:tc>
                <a:tc>
                  <a:txBody>
                    <a:bodyPr/>
                    <a:lstStyle/>
                    <a:p>
                      <a:r>
                        <a:rPr lang="en-US" b="1" dirty="0" err="1" smtClean="0"/>
                        <a:t>Es</a:t>
                      </a:r>
                      <a:r>
                        <a:rPr lang="en-US" b="1" dirty="0" smtClean="0"/>
                        <a:t> </a:t>
                      </a:r>
                      <a:r>
                        <a:rPr lang="en-US" b="1" dirty="0" err="1" smtClean="0"/>
                        <a:t>una</a:t>
                      </a:r>
                      <a:r>
                        <a:rPr lang="en-US" b="1" baseline="0" dirty="0" smtClean="0"/>
                        <a:t> </a:t>
                      </a:r>
                      <a:r>
                        <a:rPr lang="en-US" b="1" dirty="0" err="1" smtClean="0"/>
                        <a:t>pena</a:t>
                      </a:r>
                      <a:r>
                        <a:rPr lang="en-US" b="1" dirty="0" smtClean="0"/>
                        <a:t>     </a:t>
                      </a:r>
                      <a:r>
                        <a:rPr lang="en-US" dirty="0" smtClean="0"/>
                        <a:t>it’s a pity</a:t>
                      </a:r>
                      <a:endParaRPr lang="en-US" dirty="0"/>
                    </a:p>
                  </a:txBody>
                  <a:tcPr marL="86654" marR="86654"/>
                </a:tc>
                <a:tc>
                  <a:txBody>
                    <a:bodyPr/>
                    <a:lstStyle/>
                    <a:p>
                      <a:r>
                        <a:rPr lang="en-US" b="1" dirty="0" err="1" smtClean="0"/>
                        <a:t>Sentir</a:t>
                      </a:r>
                      <a:r>
                        <a:rPr lang="en-US" b="1" dirty="0" smtClean="0"/>
                        <a:t> </a:t>
                      </a:r>
                      <a:r>
                        <a:rPr lang="en-US" dirty="0" smtClean="0"/>
                        <a:t>     to be sorry; regret</a:t>
                      </a:r>
                      <a:endParaRPr lang="en-US" dirty="0"/>
                    </a:p>
                  </a:txBody>
                  <a:tcPr marL="86654" marR="86654"/>
                </a:tc>
              </a:tr>
              <a:tr h="370840">
                <a:tc>
                  <a:txBody>
                    <a:bodyPr/>
                    <a:lstStyle/>
                    <a:p>
                      <a:r>
                        <a:rPr lang="en-US" b="1" dirty="0" err="1" smtClean="0"/>
                        <a:t>Es</a:t>
                      </a:r>
                      <a:r>
                        <a:rPr lang="en-US" b="1" baseline="0" dirty="0" smtClean="0"/>
                        <a:t> </a:t>
                      </a:r>
                      <a:r>
                        <a:rPr lang="en-US" b="1" baseline="0" dirty="0" err="1" smtClean="0"/>
                        <a:t>extraño</a:t>
                      </a:r>
                      <a:r>
                        <a:rPr lang="en-US" b="1" baseline="0" dirty="0" smtClean="0"/>
                        <a:t>      </a:t>
                      </a:r>
                      <a:r>
                        <a:rPr lang="en-US" baseline="0" dirty="0" smtClean="0"/>
                        <a:t>it is strange</a:t>
                      </a:r>
                      <a:endParaRPr lang="en-US" dirty="0"/>
                    </a:p>
                  </a:txBody>
                  <a:tcPr marL="86654" marR="86654"/>
                </a:tc>
                <a:tc>
                  <a:txBody>
                    <a:bodyPr/>
                    <a:lstStyle/>
                    <a:p>
                      <a:r>
                        <a:rPr lang="en-US" b="1" dirty="0" err="1" smtClean="0"/>
                        <a:t>Esperar</a:t>
                      </a:r>
                      <a:r>
                        <a:rPr lang="en-US" dirty="0" smtClean="0"/>
                        <a:t>      to hope; wish</a:t>
                      </a:r>
                      <a:endParaRPr lang="en-US" dirty="0"/>
                    </a:p>
                  </a:txBody>
                  <a:tcPr marL="86654" marR="86654"/>
                </a:tc>
                <a:tc>
                  <a:txBody>
                    <a:bodyPr/>
                    <a:lstStyle/>
                    <a:p>
                      <a:r>
                        <a:rPr lang="en-US" b="1" dirty="0" err="1" smtClean="0"/>
                        <a:t>Sorprender</a:t>
                      </a:r>
                      <a:r>
                        <a:rPr lang="en-US" dirty="0" smtClean="0"/>
                        <a:t>     to surprise</a:t>
                      </a:r>
                      <a:endParaRPr lang="en-US" dirty="0"/>
                    </a:p>
                  </a:txBody>
                  <a:tcPr marL="86654" marR="86654"/>
                </a:tc>
              </a:tr>
              <a:tr h="370840">
                <a:tc>
                  <a:txBody>
                    <a:bodyPr/>
                    <a:lstStyle/>
                    <a:p>
                      <a:r>
                        <a:rPr lang="en-US" b="1" dirty="0" err="1" smtClean="0"/>
                        <a:t>Es</a:t>
                      </a:r>
                      <a:r>
                        <a:rPr lang="en-US" b="1" dirty="0" smtClean="0"/>
                        <a:t> </a:t>
                      </a:r>
                      <a:r>
                        <a:rPr lang="en-US" b="1" dirty="0" err="1" smtClean="0"/>
                        <a:t>ridículo</a:t>
                      </a:r>
                      <a:r>
                        <a:rPr lang="en-US" dirty="0" smtClean="0"/>
                        <a:t>     it is ridiculous</a:t>
                      </a:r>
                      <a:endParaRPr lang="en-US" dirty="0"/>
                    </a:p>
                  </a:txBody>
                  <a:tcPr marL="86654" marR="86654"/>
                </a:tc>
                <a:tc>
                  <a:txBody>
                    <a:bodyPr/>
                    <a:lstStyle/>
                    <a:p>
                      <a:r>
                        <a:rPr lang="en-US" b="1" dirty="0" err="1" smtClean="0"/>
                        <a:t>Gustar</a:t>
                      </a:r>
                      <a:r>
                        <a:rPr lang="en-US" dirty="0" smtClean="0"/>
                        <a:t>      to be pleasing</a:t>
                      </a:r>
                      <a:endParaRPr lang="en-US" dirty="0"/>
                    </a:p>
                  </a:txBody>
                  <a:tcPr marL="86654" marR="86654"/>
                </a:tc>
                <a:tc>
                  <a:txBody>
                    <a:bodyPr/>
                    <a:lstStyle/>
                    <a:p>
                      <a:r>
                        <a:rPr lang="en-US" b="1" dirty="0" err="1" smtClean="0"/>
                        <a:t>Temer</a:t>
                      </a:r>
                      <a:r>
                        <a:rPr lang="en-US" b="1" dirty="0" smtClean="0"/>
                        <a:t> </a:t>
                      </a:r>
                      <a:r>
                        <a:rPr lang="en-US" dirty="0" smtClean="0"/>
                        <a:t>     to fear</a:t>
                      </a:r>
                      <a:endParaRPr lang="en-US" dirty="0"/>
                    </a:p>
                  </a:txBody>
                  <a:tcPr marL="86654" marR="86654"/>
                </a:tc>
              </a:tr>
              <a:tr h="370840">
                <a:tc>
                  <a:txBody>
                    <a:bodyPr/>
                    <a:lstStyle/>
                    <a:p>
                      <a:r>
                        <a:rPr lang="en-US" b="1" dirty="0" err="1" smtClean="0"/>
                        <a:t>Es</a:t>
                      </a:r>
                      <a:r>
                        <a:rPr lang="en-US" b="1" dirty="0" smtClean="0"/>
                        <a:t> terrible      </a:t>
                      </a:r>
                      <a:r>
                        <a:rPr lang="en-US" dirty="0" smtClean="0"/>
                        <a:t>it is terrible</a:t>
                      </a:r>
                      <a:endParaRPr lang="en-US" dirty="0"/>
                    </a:p>
                  </a:txBody>
                  <a:tcPr marL="86654" marR="86654"/>
                </a:tc>
                <a:tc>
                  <a:txBody>
                    <a:bodyPr/>
                    <a:lstStyle/>
                    <a:p>
                      <a:r>
                        <a:rPr lang="en-US" b="1" dirty="0" err="1" smtClean="0"/>
                        <a:t>Molestar</a:t>
                      </a:r>
                      <a:r>
                        <a:rPr lang="en-US" dirty="0" smtClean="0"/>
                        <a:t>     to bother</a:t>
                      </a:r>
                      <a:endParaRPr lang="en-US" dirty="0"/>
                    </a:p>
                  </a:txBody>
                  <a:tcPr marL="86654" marR="86654"/>
                </a:tc>
                <a:tc>
                  <a:txBody>
                    <a:bodyPr/>
                    <a:lstStyle/>
                    <a:p>
                      <a:r>
                        <a:rPr lang="en-US" b="1" dirty="0" smtClean="0"/>
                        <a:t>Tener </a:t>
                      </a:r>
                      <a:r>
                        <a:rPr lang="en-US" b="1" dirty="0" err="1" smtClean="0"/>
                        <a:t>miedo</a:t>
                      </a:r>
                      <a:r>
                        <a:rPr lang="en-US" b="1" dirty="0" smtClean="0"/>
                        <a:t> (de) </a:t>
                      </a:r>
                      <a:r>
                        <a:rPr lang="en-US" dirty="0" smtClean="0"/>
                        <a:t>to be afraid (of)</a:t>
                      </a:r>
                      <a:endParaRPr lang="en-US" dirty="0"/>
                    </a:p>
                  </a:txBody>
                  <a:tcPr marL="86654" marR="86654"/>
                </a:tc>
              </a:tr>
            </a:tbl>
          </a:graphicData>
        </a:graphic>
      </p:graphicFrame>
    </p:spTree>
    <p:extLst>
      <p:ext uri="{BB962C8B-B14F-4D97-AF65-F5344CB8AC3E}">
        <p14:creationId xmlns:p14="http://schemas.microsoft.com/office/powerpoint/2010/main" val="897164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r>
              <a:rPr lang="en-US" dirty="0" err="1" smtClean="0"/>
              <a:t>Temo</a:t>
            </a:r>
            <a:r>
              <a:rPr lang="en-US" dirty="0" smtClean="0"/>
              <a:t> que mi </a:t>
            </a:r>
            <a:r>
              <a:rPr lang="en-US" dirty="0" err="1" smtClean="0"/>
              <a:t>hijo</a:t>
            </a:r>
            <a:r>
              <a:rPr lang="en-US" dirty="0" smtClean="0"/>
              <a:t> </a:t>
            </a:r>
            <a:r>
              <a:rPr lang="en-US" dirty="0" err="1" smtClean="0"/>
              <a:t>sufra</a:t>
            </a:r>
            <a:r>
              <a:rPr lang="en-US" dirty="0" smtClean="0"/>
              <a:t> de la gripe.</a:t>
            </a:r>
          </a:p>
          <a:p>
            <a:r>
              <a:rPr lang="en-US" dirty="0" smtClean="0"/>
              <a:t>A </a:t>
            </a:r>
            <a:r>
              <a:rPr lang="en-US" dirty="0" err="1" smtClean="0"/>
              <a:t>Paco</a:t>
            </a:r>
            <a:r>
              <a:rPr lang="en-US" dirty="0" smtClean="0"/>
              <a:t> le </a:t>
            </a:r>
            <a:r>
              <a:rPr lang="en-US" dirty="0" err="1" smtClean="0"/>
              <a:t>gusta</a:t>
            </a:r>
            <a:r>
              <a:rPr lang="en-US" dirty="0" smtClean="0"/>
              <a:t> que </a:t>
            </a:r>
            <a:r>
              <a:rPr lang="en-US" dirty="0" err="1" smtClean="0"/>
              <a:t>su</a:t>
            </a:r>
            <a:r>
              <a:rPr lang="en-US" dirty="0" smtClean="0"/>
              <a:t> </a:t>
            </a:r>
            <a:r>
              <a:rPr lang="en-US" dirty="0" err="1" smtClean="0"/>
              <a:t>novia</a:t>
            </a:r>
            <a:r>
              <a:rPr lang="en-US" dirty="0" smtClean="0"/>
              <a:t> le </a:t>
            </a:r>
            <a:r>
              <a:rPr lang="en-US" dirty="0" err="1" smtClean="0"/>
              <a:t>compre</a:t>
            </a:r>
            <a:r>
              <a:rPr lang="en-US" dirty="0" smtClean="0"/>
              <a:t> un </a:t>
            </a:r>
            <a:r>
              <a:rPr lang="en-US" dirty="0" err="1" smtClean="0"/>
              <a:t>regalo</a:t>
            </a:r>
            <a:r>
              <a:rPr lang="en-US" dirty="0" smtClean="0"/>
              <a:t> para </a:t>
            </a:r>
            <a:r>
              <a:rPr lang="en-US" dirty="0" err="1" smtClean="0"/>
              <a:t>su</a:t>
            </a:r>
            <a:r>
              <a:rPr lang="en-US" dirty="0" smtClean="0"/>
              <a:t> </a:t>
            </a:r>
            <a:r>
              <a:rPr lang="en-US" dirty="0" err="1" smtClean="0"/>
              <a:t>cumpleaños</a:t>
            </a:r>
            <a:r>
              <a:rPr lang="en-US" dirty="0" smtClean="0"/>
              <a:t>.</a:t>
            </a:r>
            <a:endParaRPr lang="en-US" dirty="0"/>
          </a:p>
        </p:txBody>
      </p:sp>
    </p:spTree>
    <p:extLst>
      <p:ext uri="{BB962C8B-B14F-4D97-AF65-F5344CB8AC3E}">
        <p14:creationId xmlns:p14="http://schemas.microsoft.com/office/powerpoint/2010/main" val="12502858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133</TotalTime>
  <Words>570</Words>
  <Application>Microsoft Office PowerPoint</Application>
  <PresentationFormat>Widescreen</PresentationFormat>
  <Paragraphs>86</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Garamond</vt:lpstr>
      <vt:lpstr>Organic</vt:lpstr>
      <vt:lpstr>Subjunctive in noun clauses</vt:lpstr>
      <vt:lpstr>What is a noun clause</vt:lpstr>
      <vt:lpstr>Verbs of will and influence</vt:lpstr>
      <vt:lpstr>Common verbs of will and influence</vt:lpstr>
      <vt:lpstr>examples</vt:lpstr>
      <vt:lpstr>No change of subject</vt:lpstr>
      <vt:lpstr>Verbs of emotion</vt:lpstr>
      <vt:lpstr>Common verbs of emotion</vt:lpstr>
      <vt:lpstr>Examples</vt:lpstr>
      <vt:lpstr>No change of subject</vt:lpstr>
      <vt:lpstr>Ojalá (que)</vt:lpstr>
      <vt:lpstr>Verbs of doubt or denial</vt:lpstr>
      <vt:lpstr>Common verbs of doubt or denial</vt:lpstr>
      <vt:lpstr>examples</vt:lpstr>
      <vt:lpstr>Bottom line: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Subjunctive in noun clauses</dc:title>
  <dc:creator>Kozielski, Marnie</dc:creator>
  <cp:lastModifiedBy>Kozielski, Marnie</cp:lastModifiedBy>
  <cp:revision>18</cp:revision>
  <dcterms:created xsi:type="dcterms:W3CDTF">2016-01-06T12:08:21Z</dcterms:created>
  <dcterms:modified xsi:type="dcterms:W3CDTF">2016-01-06T14:21:57Z</dcterms:modified>
</cp:coreProperties>
</file>