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1/6/2016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Subjunctive in adjective clauses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826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Adjective clause</a:t>
            </a:r>
            <a:endParaRPr lang="en-US" dirty="0"/>
          </a:p>
        </p:txBody>
      </p:sp>
      <p:sp>
        <p:nvSpPr>
          <p:cNvPr id="3" name="Content Placeholder 2"/>
          <p:cNvSpPr>
            <a:spLocks noGrp="1"/>
          </p:cNvSpPr>
          <p:nvPr>
            <p:ph sz="quarter" idx="13"/>
          </p:nvPr>
        </p:nvSpPr>
        <p:spPr/>
        <p:txBody>
          <a:bodyPr>
            <a:normAutofit fontScale="92500"/>
          </a:bodyPr>
          <a:lstStyle/>
          <a:p>
            <a:r>
              <a:rPr lang="en-US" sz="2400" dirty="0" smtClean="0"/>
              <a:t>An adjective clause is a subordinate clause that refers to a person, place or thing that either does not exist or whose existence is uncertain or indefinite.  They modify a noun or pronoun in the main clause (the antecedent).  It describes the first clause by telling what kind or type.</a:t>
            </a:r>
          </a:p>
          <a:p>
            <a:r>
              <a:rPr lang="en-US" sz="2400" dirty="0" smtClean="0"/>
              <a:t>When the subordinate clause refers to a person, place, thing or idea (its antecedent) </a:t>
            </a:r>
            <a:r>
              <a:rPr lang="en-US" sz="2400" b="1" dirty="0" smtClean="0"/>
              <a:t>that is known to exist</a:t>
            </a:r>
            <a:r>
              <a:rPr lang="en-US" sz="2400" dirty="0" smtClean="0"/>
              <a:t>, </a:t>
            </a:r>
            <a:r>
              <a:rPr lang="en-US" sz="2400" b="1" dirty="0" smtClean="0"/>
              <a:t>the indicative is used</a:t>
            </a:r>
            <a:r>
              <a:rPr lang="en-US" sz="2400" dirty="0" smtClean="0"/>
              <a:t>.  When </a:t>
            </a:r>
            <a:r>
              <a:rPr lang="en-US" sz="2400" b="1" i="1" dirty="0" smtClean="0"/>
              <a:t>the antecedent’s existence is uncertain or indefinite, the subjunctive is used.</a:t>
            </a:r>
            <a:endParaRPr lang="en-US" sz="2400" b="1" i="1" dirty="0"/>
          </a:p>
        </p:txBody>
      </p:sp>
    </p:spTree>
    <p:extLst>
      <p:ext uri="{BB962C8B-B14F-4D97-AF65-F5344CB8AC3E}">
        <p14:creationId xmlns:p14="http://schemas.microsoft.com/office/powerpoint/2010/main" val="1452888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Subjunctive vs. indicative</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739816171"/>
              </p:ext>
            </p:extLst>
          </p:nvPr>
        </p:nvGraphicFramePr>
        <p:xfrm>
          <a:off x="914400" y="2366963"/>
          <a:ext cx="10363200" cy="3458764"/>
        </p:xfrm>
        <a:graphic>
          <a:graphicData uri="http://schemas.openxmlformats.org/drawingml/2006/table">
            <a:tbl>
              <a:tblPr firstRow="1" bandRow="1">
                <a:tableStyleId>{5C22544A-7EE6-4342-B048-85BDC9FD1C3A}</a:tableStyleId>
              </a:tblPr>
              <a:tblGrid>
                <a:gridCol w="5181600"/>
                <a:gridCol w="5181600"/>
              </a:tblGrid>
              <a:tr h="414337">
                <a:tc>
                  <a:txBody>
                    <a:bodyPr/>
                    <a:lstStyle/>
                    <a:p>
                      <a:pPr algn="ctr"/>
                      <a:r>
                        <a:rPr lang="en-US" dirty="0" smtClean="0"/>
                        <a:t>INDICATIVE</a:t>
                      </a:r>
                      <a:endParaRPr lang="en-US" dirty="0"/>
                    </a:p>
                  </a:txBody>
                  <a:tcPr/>
                </a:tc>
                <a:tc>
                  <a:txBody>
                    <a:bodyPr/>
                    <a:lstStyle/>
                    <a:p>
                      <a:pPr algn="ctr"/>
                      <a:r>
                        <a:rPr lang="en-US" dirty="0" smtClean="0"/>
                        <a:t>SUBJUNCTIVE</a:t>
                      </a:r>
                      <a:endParaRPr lang="en-US" dirty="0"/>
                    </a:p>
                  </a:txBody>
                  <a:tcPr/>
                </a:tc>
              </a:tr>
              <a:tr h="1014809">
                <a:tc>
                  <a:txBody>
                    <a:bodyPr/>
                    <a:lstStyle/>
                    <a:p>
                      <a:r>
                        <a:rPr lang="en-US" sz="2400" dirty="0" err="1" smtClean="0"/>
                        <a:t>Necesito</a:t>
                      </a:r>
                      <a:r>
                        <a:rPr lang="en-US" sz="2400" dirty="0" smtClean="0"/>
                        <a:t> el </a:t>
                      </a:r>
                      <a:r>
                        <a:rPr lang="en-US" sz="2400" dirty="0" err="1" smtClean="0"/>
                        <a:t>libro</a:t>
                      </a:r>
                      <a:r>
                        <a:rPr lang="en-US" sz="2400" baseline="0" dirty="0" smtClean="0"/>
                        <a:t> que</a:t>
                      </a:r>
                      <a:r>
                        <a:rPr lang="en-US" sz="2400" b="1" baseline="0" dirty="0" smtClean="0"/>
                        <a:t> </a:t>
                      </a:r>
                      <a:r>
                        <a:rPr lang="en-US" sz="2400" b="1" baseline="0" dirty="0" err="1" smtClean="0"/>
                        <a:t>tiene</a:t>
                      </a:r>
                      <a:r>
                        <a:rPr lang="en-US" sz="2400" b="1" baseline="0" dirty="0" smtClean="0"/>
                        <a:t> </a:t>
                      </a:r>
                      <a:r>
                        <a:rPr lang="en-US" sz="2400" baseline="0" dirty="0" err="1" smtClean="0"/>
                        <a:t>artículos</a:t>
                      </a:r>
                      <a:r>
                        <a:rPr lang="en-US" sz="2400" baseline="0" dirty="0" smtClean="0"/>
                        <a:t> </a:t>
                      </a:r>
                      <a:r>
                        <a:rPr lang="en-US" sz="2400" baseline="0" dirty="0" err="1" smtClean="0"/>
                        <a:t>sobre</a:t>
                      </a:r>
                      <a:r>
                        <a:rPr lang="en-US" sz="2400" baseline="0" dirty="0" smtClean="0"/>
                        <a:t> </a:t>
                      </a:r>
                      <a:r>
                        <a:rPr lang="en-US" sz="2400" baseline="0" dirty="0" err="1" smtClean="0"/>
                        <a:t>nutrición</a:t>
                      </a:r>
                      <a:r>
                        <a:rPr lang="en-US" sz="2400" baseline="0" dirty="0" smtClean="0"/>
                        <a:t>.</a:t>
                      </a:r>
                      <a:endParaRPr lang="en-US" sz="2400" dirty="0"/>
                    </a:p>
                  </a:txBody>
                  <a:tcPr/>
                </a:tc>
                <a:tc>
                  <a:txBody>
                    <a:bodyPr/>
                    <a:lstStyle/>
                    <a:p>
                      <a:r>
                        <a:rPr lang="en-US" sz="2400" dirty="0" err="1" smtClean="0"/>
                        <a:t>Necesito</a:t>
                      </a:r>
                      <a:r>
                        <a:rPr lang="en-US" sz="2400" dirty="0" smtClean="0"/>
                        <a:t> un </a:t>
                      </a:r>
                      <a:r>
                        <a:rPr lang="en-US" sz="2400" dirty="0" err="1" smtClean="0"/>
                        <a:t>libro</a:t>
                      </a:r>
                      <a:r>
                        <a:rPr lang="en-US" sz="2400" dirty="0" smtClean="0"/>
                        <a:t> que </a:t>
                      </a:r>
                      <a:r>
                        <a:rPr lang="en-US" sz="2400" b="1" dirty="0" err="1" smtClean="0"/>
                        <a:t>tenga</a:t>
                      </a:r>
                      <a:r>
                        <a:rPr lang="en-US" sz="2400" dirty="0" smtClean="0"/>
                        <a:t> </a:t>
                      </a:r>
                      <a:r>
                        <a:rPr lang="en-US" sz="2400" dirty="0" err="1" smtClean="0"/>
                        <a:t>artículos</a:t>
                      </a:r>
                      <a:r>
                        <a:rPr lang="en-US" sz="2400" dirty="0" smtClean="0"/>
                        <a:t> </a:t>
                      </a:r>
                      <a:r>
                        <a:rPr lang="en-US" sz="2400" dirty="0" err="1" smtClean="0"/>
                        <a:t>sobre</a:t>
                      </a:r>
                      <a:r>
                        <a:rPr lang="en-US" sz="2400" dirty="0" smtClean="0"/>
                        <a:t> </a:t>
                      </a:r>
                      <a:r>
                        <a:rPr lang="en-US" sz="2400" dirty="0" err="1" smtClean="0"/>
                        <a:t>nutrición</a:t>
                      </a:r>
                      <a:r>
                        <a:rPr lang="en-US" sz="2400" dirty="0" smtClean="0"/>
                        <a:t>.</a:t>
                      </a:r>
                      <a:endParaRPr lang="en-US" sz="2400" dirty="0"/>
                    </a:p>
                  </a:txBody>
                  <a:tcPr/>
                </a:tc>
              </a:tr>
              <a:tr h="1014809">
                <a:tc>
                  <a:txBody>
                    <a:bodyPr/>
                    <a:lstStyle/>
                    <a:p>
                      <a:r>
                        <a:rPr lang="en-US" sz="2400" dirty="0" err="1" smtClean="0"/>
                        <a:t>Quiero</a:t>
                      </a:r>
                      <a:r>
                        <a:rPr lang="en-US" sz="2400" dirty="0" smtClean="0"/>
                        <a:t> ir al </a:t>
                      </a:r>
                      <a:r>
                        <a:rPr lang="en-US" sz="2400" dirty="0" err="1" smtClean="0"/>
                        <a:t>gimnasio</a:t>
                      </a:r>
                      <a:r>
                        <a:rPr lang="en-US" sz="2400" dirty="0" smtClean="0"/>
                        <a:t> que </a:t>
                      </a:r>
                      <a:r>
                        <a:rPr lang="en-US" sz="2400" b="1" dirty="0" err="1" smtClean="0"/>
                        <a:t>está</a:t>
                      </a:r>
                      <a:r>
                        <a:rPr lang="en-US" sz="2400" dirty="0" smtClean="0"/>
                        <a:t> </a:t>
                      </a:r>
                      <a:r>
                        <a:rPr lang="en-US" sz="2400" dirty="0" err="1" smtClean="0"/>
                        <a:t>cerca</a:t>
                      </a:r>
                      <a:r>
                        <a:rPr lang="en-US" sz="2400" dirty="0" smtClean="0"/>
                        <a:t> de mi casa.</a:t>
                      </a:r>
                      <a:endParaRPr lang="en-US" sz="2400" dirty="0"/>
                    </a:p>
                  </a:txBody>
                  <a:tcPr/>
                </a:tc>
                <a:tc>
                  <a:txBody>
                    <a:bodyPr/>
                    <a:lstStyle/>
                    <a:p>
                      <a:r>
                        <a:rPr lang="en-US" sz="2400" dirty="0" err="1" smtClean="0"/>
                        <a:t>Quiero</a:t>
                      </a:r>
                      <a:r>
                        <a:rPr lang="en-US" sz="2400" dirty="0" smtClean="0"/>
                        <a:t> ir a un </a:t>
                      </a:r>
                      <a:r>
                        <a:rPr lang="en-US" sz="2400" dirty="0" err="1" smtClean="0"/>
                        <a:t>gimnasio</a:t>
                      </a:r>
                      <a:r>
                        <a:rPr lang="en-US" sz="2400" dirty="0" smtClean="0"/>
                        <a:t> que </a:t>
                      </a:r>
                      <a:r>
                        <a:rPr lang="en-US" sz="2400" b="1" dirty="0" err="1" smtClean="0"/>
                        <a:t>esté</a:t>
                      </a:r>
                      <a:r>
                        <a:rPr lang="en-US" sz="2400" dirty="0" smtClean="0"/>
                        <a:t> </a:t>
                      </a:r>
                      <a:r>
                        <a:rPr lang="en-US" sz="2400" dirty="0" err="1" smtClean="0"/>
                        <a:t>cerca</a:t>
                      </a:r>
                      <a:r>
                        <a:rPr lang="en-US" sz="2400" dirty="0" smtClean="0"/>
                        <a:t> de mi casa.</a:t>
                      </a:r>
                      <a:endParaRPr lang="en-US" sz="2400" dirty="0"/>
                    </a:p>
                  </a:txBody>
                  <a:tcPr/>
                </a:tc>
              </a:tr>
              <a:tr h="1014809">
                <a:tc>
                  <a:txBody>
                    <a:bodyPr/>
                    <a:lstStyle/>
                    <a:p>
                      <a:r>
                        <a:rPr lang="en-US" sz="2400" dirty="0" err="1" smtClean="0"/>
                        <a:t>En</a:t>
                      </a:r>
                      <a:r>
                        <a:rPr lang="en-US" sz="2400" dirty="0" smtClean="0"/>
                        <a:t> mi barrio hay </a:t>
                      </a:r>
                      <a:r>
                        <a:rPr lang="en-US" sz="2400" dirty="0" err="1" smtClean="0"/>
                        <a:t>una</a:t>
                      </a:r>
                      <a:r>
                        <a:rPr lang="en-US" sz="2400" dirty="0" smtClean="0"/>
                        <a:t> </a:t>
                      </a:r>
                      <a:r>
                        <a:rPr lang="en-US" sz="2400" dirty="0" err="1" smtClean="0"/>
                        <a:t>tienda</a:t>
                      </a:r>
                      <a:r>
                        <a:rPr lang="en-US" sz="2400" dirty="0" smtClean="0"/>
                        <a:t> que </a:t>
                      </a:r>
                      <a:r>
                        <a:rPr lang="en-US" sz="2400" b="1" dirty="0" err="1" smtClean="0"/>
                        <a:t>vende</a:t>
                      </a:r>
                      <a:r>
                        <a:rPr lang="en-US" sz="2400" dirty="0" smtClean="0"/>
                        <a:t> comida </a:t>
                      </a:r>
                      <a:r>
                        <a:rPr lang="en-US" sz="2400" dirty="0" err="1" smtClean="0"/>
                        <a:t>orgánica</a:t>
                      </a:r>
                      <a:r>
                        <a:rPr lang="en-US" sz="2400" dirty="0" smtClean="0"/>
                        <a:t>.</a:t>
                      </a:r>
                      <a:endParaRPr lang="en-US" sz="2400" dirty="0"/>
                    </a:p>
                  </a:txBody>
                  <a:tcPr/>
                </a:tc>
                <a:tc>
                  <a:txBody>
                    <a:bodyPr/>
                    <a:lstStyle/>
                    <a:p>
                      <a:r>
                        <a:rPr lang="en-US" sz="2400" dirty="0" err="1" smtClean="0"/>
                        <a:t>En</a:t>
                      </a:r>
                      <a:r>
                        <a:rPr lang="en-US" sz="2400" dirty="0" smtClean="0"/>
                        <a:t> mi barrio no hay </a:t>
                      </a:r>
                      <a:r>
                        <a:rPr lang="en-US" sz="2400" dirty="0" err="1" smtClean="0"/>
                        <a:t>ninguna</a:t>
                      </a:r>
                      <a:r>
                        <a:rPr lang="en-US" sz="2400" dirty="0" smtClean="0"/>
                        <a:t> </a:t>
                      </a:r>
                      <a:r>
                        <a:rPr lang="en-US" sz="2400" dirty="0" err="1" smtClean="0"/>
                        <a:t>tienda</a:t>
                      </a:r>
                      <a:r>
                        <a:rPr lang="en-US" sz="2400" dirty="0" smtClean="0"/>
                        <a:t> que </a:t>
                      </a:r>
                      <a:r>
                        <a:rPr lang="en-US" sz="2400" b="1" dirty="0" err="1" smtClean="0"/>
                        <a:t>venda</a:t>
                      </a:r>
                      <a:r>
                        <a:rPr lang="en-US" sz="2400" dirty="0" smtClean="0"/>
                        <a:t> comida </a:t>
                      </a:r>
                      <a:r>
                        <a:rPr lang="en-US" sz="2400" dirty="0" err="1" smtClean="0"/>
                        <a:t>orgánica</a:t>
                      </a:r>
                      <a:r>
                        <a:rPr lang="en-US" sz="2400" dirty="0" smtClean="0"/>
                        <a:t>.</a:t>
                      </a:r>
                      <a:endParaRPr lang="en-US" sz="2400" dirty="0"/>
                    </a:p>
                  </a:txBody>
                  <a:tcPr/>
                </a:tc>
              </a:tr>
            </a:tbl>
          </a:graphicData>
        </a:graphic>
      </p:graphicFrame>
    </p:spTree>
    <p:extLst>
      <p:ext uri="{BB962C8B-B14F-4D97-AF65-F5344CB8AC3E}">
        <p14:creationId xmlns:p14="http://schemas.microsoft.com/office/powerpoint/2010/main" val="1064026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pronouns</a:t>
            </a:r>
            <a:endParaRPr lang="en-US" dirty="0"/>
          </a:p>
        </p:txBody>
      </p:sp>
      <p:sp>
        <p:nvSpPr>
          <p:cNvPr id="3" name="Content Placeholder 2"/>
          <p:cNvSpPr>
            <a:spLocks noGrp="1"/>
          </p:cNvSpPr>
          <p:nvPr>
            <p:ph sz="quarter" idx="13"/>
          </p:nvPr>
        </p:nvSpPr>
        <p:spPr/>
        <p:txBody>
          <a:bodyPr/>
          <a:lstStyle/>
          <a:p>
            <a:r>
              <a:rPr lang="en-US" dirty="0" smtClean="0"/>
              <a:t>When the antecedent of an adjective clause is a negative pronoun (</a:t>
            </a:r>
            <a:r>
              <a:rPr lang="en-US" dirty="0" err="1" smtClean="0"/>
              <a:t>nadie</a:t>
            </a:r>
            <a:r>
              <a:rPr lang="en-US" dirty="0" smtClean="0"/>
              <a:t>, </a:t>
            </a:r>
            <a:r>
              <a:rPr lang="en-US" dirty="0" err="1" smtClean="0"/>
              <a:t>ninguno</a:t>
            </a:r>
            <a:r>
              <a:rPr lang="en-US" dirty="0" smtClean="0"/>
              <a:t>) the verb in the subordinate clause is in the subjunctive.</a:t>
            </a:r>
          </a:p>
          <a:p>
            <a:endParaRPr lang="en-US" dirty="0"/>
          </a:p>
          <a:p>
            <a:r>
              <a:rPr lang="en-US" dirty="0" smtClean="0"/>
              <a:t>Ex:  </a:t>
            </a:r>
            <a:r>
              <a:rPr lang="en-US" dirty="0" err="1" smtClean="0"/>
              <a:t>En</a:t>
            </a:r>
            <a:r>
              <a:rPr lang="en-US" dirty="0" smtClean="0"/>
              <a:t> mi </a:t>
            </a:r>
            <a:r>
              <a:rPr lang="en-US" dirty="0" err="1" smtClean="0"/>
              <a:t>familia</a:t>
            </a:r>
            <a:r>
              <a:rPr lang="en-US" dirty="0" smtClean="0"/>
              <a:t>, no hay </a:t>
            </a:r>
            <a:r>
              <a:rPr lang="en-US" b="1" i="1" dirty="0" err="1" smtClean="0"/>
              <a:t>nadie</a:t>
            </a:r>
            <a:r>
              <a:rPr lang="en-US" dirty="0" smtClean="0"/>
              <a:t> que </a:t>
            </a:r>
            <a:r>
              <a:rPr lang="en-US" b="1" i="1" dirty="0" smtClean="0"/>
              <a:t>fume</a:t>
            </a:r>
            <a:r>
              <a:rPr lang="en-US" dirty="0" smtClean="0"/>
              <a:t>.</a:t>
            </a:r>
          </a:p>
          <a:p>
            <a:r>
              <a:rPr lang="en-US" dirty="0"/>
              <a:t> </a:t>
            </a:r>
            <a:r>
              <a:rPr lang="en-US" dirty="0" smtClean="0"/>
              <a:t>      </a:t>
            </a:r>
            <a:r>
              <a:rPr lang="en-US" dirty="0" err="1" smtClean="0"/>
              <a:t>En</a:t>
            </a:r>
            <a:r>
              <a:rPr lang="en-US" dirty="0" smtClean="0"/>
              <a:t> mi barrio no hay </a:t>
            </a:r>
            <a:r>
              <a:rPr lang="en-US" b="1" i="1" dirty="0" err="1" smtClean="0"/>
              <a:t>ningún</a:t>
            </a:r>
            <a:r>
              <a:rPr lang="en-US" dirty="0" smtClean="0"/>
              <a:t> </a:t>
            </a:r>
            <a:r>
              <a:rPr lang="en-US" dirty="0" err="1" smtClean="0"/>
              <a:t>gimnasio</a:t>
            </a:r>
            <a:r>
              <a:rPr lang="en-US" dirty="0" smtClean="0"/>
              <a:t> que </a:t>
            </a:r>
            <a:r>
              <a:rPr lang="en-US" b="1" i="1" dirty="0" err="1" smtClean="0"/>
              <a:t>tenga</a:t>
            </a:r>
            <a:r>
              <a:rPr lang="en-US" dirty="0" smtClean="0"/>
              <a:t> </a:t>
            </a:r>
            <a:r>
              <a:rPr lang="en-US" dirty="0" err="1" smtClean="0"/>
              <a:t>piscina</a:t>
            </a:r>
            <a:r>
              <a:rPr lang="en-US" dirty="0" smtClean="0"/>
              <a:t>.</a:t>
            </a:r>
            <a:endParaRPr lang="en-US" dirty="0"/>
          </a:p>
        </p:txBody>
      </p:sp>
    </p:spTree>
    <p:extLst>
      <p:ext uri="{BB962C8B-B14F-4D97-AF65-F5344CB8AC3E}">
        <p14:creationId xmlns:p14="http://schemas.microsoft.com/office/powerpoint/2010/main" val="2999493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a:t>
            </a:r>
            <a:r>
              <a:rPr lang="en-US" b="1" i="1" dirty="0" smtClean="0"/>
              <a:t>a</a:t>
            </a:r>
            <a:endParaRPr lang="en-US" b="1" i="1" dirty="0"/>
          </a:p>
        </p:txBody>
      </p:sp>
      <p:sp>
        <p:nvSpPr>
          <p:cNvPr id="3" name="Content Placeholder 2"/>
          <p:cNvSpPr>
            <a:spLocks noGrp="1"/>
          </p:cNvSpPr>
          <p:nvPr>
            <p:ph sz="quarter" idx="13"/>
          </p:nvPr>
        </p:nvSpPr>
        <p:spPr/>
        <p:txBody>
          <a:bodyPr/>
          <a:lstStyle/>
          <a:p>
            <a:r>
              <a:rPr lang="en-US" sz="2400" dirty="0" smtClean="0"/>
              <a:t>The </a:t>
            </a:r>
            <a:r>
              <a:rPr lang="en-US" sz="2400" b="1" i="1" dirty="0" smtClean="0"/>
              <a:t>personal a</a:t>
            </a:r>
            <a:r>
              <a:rPr lang="en-US" sz="2400" dirty="0" smtClean="0"/>
              <a:t> is not used with direct objects that are hypothetical.  </a:t>
            </a:r>
            <a:r>
              <a:rPr lang="en-US" sz="2400" b="1" dirty="0" err="1" smtClean="0"/>
              <a:t>Nadie</a:t>
            </a:r>
            <a:r>
              <a:rPr lang="en-US" sz="2400" b="1" dirty="0" smtClean="0"/>
              <a:t> </a:t>
            </a:r>
            <a:r>
              <a:rPr lang="en-US" sz="2400" dirty="0" smtClean="0"/>
              <a:t>and </a:t>
            </a:r>
            <a:r>
              <a:rPr lang="en-US" sz="2400" b="1" dirty="0" err="1" smtClean="0"/>
              <a:t>alguien</a:t>
            </a:r>
            <a:r>
              <a:rPr lang="en-US" sz="2400" dirty="0" smtClean="0"/>
              <a:t>, however, are </a:t>
            </a:r>
            <a:r>
              <a:rPr lang="en-US" sz="2400" b="1" i="1" dirty="0" smtClean="0"/>
              <a:t>always preceded by the personal a </a:t>
            </a:r>
            <a:r>
              <a:rPr lang="en-US" sz="2400" dirty="0" smtClean="0"/>
              <a:t>when they are direct objects.</a:t>
            </a:r>
            <a:endParaRPr lang="en-US" sz="2400" dirty="0"/>
          </a:p>
          <a:p>
            <a:r>
              <a:rPr lang="en-US" sz="2400" i="1" dirty="0" err="1" smtClean="0">
                <a:solidFill>
                  <a:srgbClr val="00B050"/>
                </a:solidFill>
              </a:rPr>
              <a:t>Busco</a:t>
            </a:r>
            <a:r>
              <a:rPr lang="en-US" sz="2400" i="1" dirty="0" smtClean="0">
                <a:solidFill>
                  <a:srgbClr val="00B050"/>
                </a:solidFill>
              </a:rPr>
              <a:t> un medico que </a:t>
            </a:r>
            <a:r>
              <a:rPr lang="en-US" sz="2400" i="1" dirty="0" err="1" smtClean="0">
                <a:solidFill>
                  <a:srgbClr val="00B050"/>
                </a:solidFill>
              </a:rPr>
              <a:t>hable</a:t>
            </a:r>
            <a:r>
              <a:rPr lang="en-US" sz="2400" i="1" dirty="0" smtClean="0">
                <a:solidFill>
                  <a:srgbClr val="00B050"/>
                </a:solidFill>
              </a:rPr>
              <a:t> </a:t>
            </a:r>
            <a:r>
              <a:rPr lang="en-US" sz="2400" i="1" dirty="0" err="1" smtClean="0">
                <a:solidFill>
                  <a:srgbClr val="00B050"/>
                </a:solidFill>
              </a:rPr>
              <a:t>inglés</a:t>
            </a:r>
            <a:r>
              <a:rPr lang="en-US" sz="2400" i="1" dirty="0" smtClean="0">
                <a:solidFill>
                  <a:srgbClr val="00B050"/>
                </a:solidFill>
              </a:rPr>
              <a:t>.</a:t>
            </a:r>
          </a:p>
          <a:p>
            <a:r>
              <a:rPr lang="en-US" sz="2400" i="1" dirty="0" err="1" smtClean="0">
                <a:solidFill>
                  <a:srgbClr val="00B050"/>
                </a:solidFill>
              </a:rPr>
              <a:t>Conozco</a:t>
            </a:r>
            <a:r>
              <a:rPr lang="en-US" sz="2400" i="1" dirty="0" smtClean="0">
                <a:solidFill>
                  <a:srgbClr val="00B050"/>
                </a:solidFill>
              </a:rPr>
              <a:t> a un medico que </a:t>
            </a:r>
            <a:r>
              <a:rPr lang="en-US" sz="2400" i="1" dirty="0" err="1" smtClean="0">
                <a:solidFill>
                  <a:srgbClr val="00B050"/>
                </a:solidFill>
              </a:rPr>
              <a:t>habla</a:t>
            </a:r>
            <a:r>
              <a:rPr lang="en-US" sz="2400" i="1" dirty="0" smtClean="0">
                <a:solidFill>
                  <a:srgbClr val="00B050"/>
                </a:solidFill>
              </a:rPr>
              <a:t> </a:t>
            </a:r>
            <a:r>
              <a:rPr lang="en-US" sz="2400" i="1" dirty="0" err="1" smtClean="0">
                <a:solidFill>
                  <a:srgbClr val="00B050"/>
                </a:solidFill>
              </a:rPr>
              <a:t>inglés</a:t>
            </a:r>
            <a:r>
              <a:rPr lang="en-US" sz="2400" i="1" dirty="0" smtClean="0">
                <a:solidFill>
                  <a:srgbClr val="00B050"/>
                </a:solidFill>
              </a:rPr>
              <a:t>.</a:t>
            </a:r>
          </a:p>
          <a:p>
            <a:r>
              <a:rPr lang="en-US" sz="2400" i="1" dirty="0" smtClean="0">
                <a:solidFill>
                  <a:srgbClr val="00B050"/>
                </a:solidFill>
              </a:rPr>
              <a:t>No </a:t>
            </a:r>
            <a:r>
              <a:rPr lang="en-US" sz="2400" i="1" dirty="0" err="1" smtClean="0">
                <a:solidFill>
                  <a:srgbClr val="00B050"/>
                </a:solidFill>
              </a:rPr>
              <a:t>conozco</a:t>
            </a:r>
            <a:r>
              <a:rPr lang="en-US" sz="2400" i="1" dirty="0" smtClean="0">
                <a:solidFill>
                  <a:srgbClr val="00B050"/>
                </a:solidFill>
              </a:rPr>
              <a:t> a </a:t>
            </a:r>
            <a:r>
              <a:rPr lang="en-US" sz="2400" i="1" dirty="0" err="1" smtClean="0">
                <a:solidFill>
                  <a:srgbClr val="00B050"/>
                </a:solidFill>
              </a:rPr>
              <a:t>nadie</a:t>
            </a:r>
            <a:r>
              <a:rPr lang="en-US" sz="2400" i="1" dirty="0" smtClean="0">
                <a:solidFill>
                  <a:srgbClr val="00B050"/>
                </a:solidFill>
              </a:rPr>
              <a:t> que </a:t>
            </a:r>
            <a:r>
              <a:rPr lang="en-US" sz="2400" i="1" dirty="0" err="1" smtClean="0">
                <a:solidFill>
                  <a:srgbClr val="00B050"/>
                </a:solidFill>
              </a:rPr>
              <a:t>vaya</a:t>
            </a:r>
            <a:r>
              <a:rPr lang="en-US" sz="2400" i="1" dirty="0" smtClean="0">
                <a:solidFill>
                  <a:srgbClr val="00B050"/>
                </a:solidFill>
              </a:rPr>
              <a:t> al </a:t>
            </a:r>
            <a:r>
              <a:rPr lang="en-US" sz="2400" i="1" dirty="0" err="1" smtClean="0">
                <a:solidFill>
                  <a:srgbClr val="00B050"/>
                </a:solidFill>
              </a:rPr>
              <a:t>gimnasio</a:t>
            </a:r>
            <a:r>
              <a:rPr lang="en-US" sz="2400" i="1" dirty="0" smtClean="0">
                <a:solidFill>
                  <a:srgbClr val="00B050"/>
                </a:solidFill>
              </a:rPr>
              <a:t>.</a:t>
            </a:r>
          </a:p>
          <a:p>
            <a:endParaRPr lang="en-US" dirty="0" smtClean="0"/>
          </a:p>
          <a:p>
            <a:endParaRPr lang="en-US" dirty="0"/>
          </a:p>
          <a:p>
            <a:endParaRPr lang="en-US" dirty="0"/>
          </a:p>
        </p:txBody>
      </p:sp>
    </p:spTree>
    <p:extLst>
      <p:ext uri="{BB962C8B-B14F-4D97-AF65-F5344CB8AC3E}">
        <p14:creationId xmlns:p14="http://schemas.microsoft.com/office/powerpoint/2010/main" val="389089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Uncertainty vs. certainty</a:t>
            </a:r>
            <a:endParaRPr lang="en-US" dirty="0"/>
          </a:p>
        </p:txBody>
      </p:sp>
      <p:sp>
        <p:nvSpPr>
          <p:cNvPr id="3" name="Content Placeholder 2"/>
          <p:cNvSpPr>
            <a:spLocks noGrp="1"/>
          </p:cNvSpPr>
          <p:nvPr>
            <p:ph sz="quarter" idx="13"/>
          </p:nvPr>
        </p:nvSpPr>
        <p:spPr/>
        <p:txBody>
          <a:bodyPr/>
          <a:lstStyle/>
          <a:p>
            <a:r>
              <a:rPr lang="en-US" dirty="0" smtClean="0"/>
              <a:t>The subjunctive is used in questions when the speaker is trying to find out information about which he is uncertain.  If the person who responds knows the information, the response is in the indicative.</a:t>
            </a:r>
          </a:p>
          <a:p>
            <a:endParaRPr lang="en-US" dirty="0"/>
          </a:p>
          <a:p>
            <a:r>
              <a:rPr lang="en-US" dirty="0" smtClean="0"/>
              <a:t>¿</a:t>
            </a:r>
            <a:r>
              <a:rPr lang="en-US" dirty="0" err="1" smtClean="0"/>
              <a:t>Conoces</a:t>
            </a:r>
            <a:r>
              <a:rPr lang="en-US" dirty="0" smtClean="0"/>
              <a:t> a </a:t>
            </a:r>
            <a:r>
              <a:rPr lang="en-US" dirty="0" err="1" smtClean="0"/>
              <a:t>alguien</a:t>
            </a:r>
            <a:r>
              <a:rPr lang="en-US" dirty="0" smtClean="0"/>
              <a:t> que </a:t>
            </a:r>
            <a:r>
              <a:rPr lang="en-US" b="1" dirty="0" err="1" smtClean="0"/>
              <a:t>venda</a:t>
            </a:r>
            <a:r>
              <a:rPr lang="en-US" dirty="0" smtClean="0"/>
              <a:t> un </a:t>
            </a:r>
            <a:r>
              <a:rPr lang="en-US" dirty="0" err="1" smtClean="0"/>
              <a:t>coche</a:t>
            </a:r>
            <a:r>
              <a:rPr lang="en-US" dirty="0" smtClean="0"/>
              <a:t>?</a:t>
            </a:r>
          </a:p>
          <a:p>
            <a:r>
              <a:rPr lang="en-US" dirty="0" err="1" smtClean="0"/>
              <a:t>Sí</a:t>
            </a:r>
            <a:r>
              <a:rPr lang="en-US" dirty="0" smtClean="0"/>
              <a:t>, mi primo </a:t>
            </a:r>
            <a:r>
              <a:rPr lang="en-US" b="1" dirty="0" err="1" smtClean="0"/>
              <a:t>vende</a:t>
            </a:r>
            <a:r>
              <a:rPr lang="en-US" dirty="0" smtClean="0"/>
              <a:t> </a:t>
            </a:r>
            <a:r>
              <a:rPr lang="en-US" dirty="0" err="1" smtClean="0"/>
              <a:t>su</a:t>
            </a:r>
            <a:r>
              <a:rPr lang="en-US" dirty="0" smtClean="0"/>
              <a:t> </a:t>
            </a:r>
            <a:r>
              <a:rPr lang="en-US" dirty="0" err="1" smtClean="0"/>
              <a:t>coche</a:t>
            </a:r>
            <a:r>
              <a:rPr lang="en-US" dirty="0" smtClean="0"/>
              <a:t>.</a:t>
            </a:r>
          </a:p>
          <a:p>
            <a:r>
              <a:rPr lang="en-US" dirty="0" smtClean="0"/>
              <a:t>No, no hay </a:t>
            </a:r>
            <a:r>
              <a:rPr lang="en-US" dirty="0" err="1" smtClean="0"/>
              <a:t>nadie</a:t>
            </a:r>
            <a:r>
              <a:rPr lang="en-US" dirty="0" smtClean="0"/>
              <a:t> que </a:t>
            </a:r>
            <a:r>
              <a:rPr lang="en-US" b="1" dirty="0" err="1" smtClean="0"/>
              <a:t>venda</a:t>
            </a:r>
            <a:r>
              <a:rPr lang="en-US" dirty="0" smtClean="0"/>
              <a:t> </a:t>
            </a:r>
            <a:r>
              <a:rPr lang="en-US" dirty="0" err="1" smtClean="0"/>
              <a:t>su</a:t>
            </a:r>
            <a:r>
              <a:rPr lang="en-US" dirty="0" smtClean="0"/>
              <a:t> </a:t>
            </a:r>
            <a:r>
              <a:rPr lang="en-US" dirty="0" err="1" smtClean="0"/>
              <a:t>coche</a:t>
            </a:r>
            <a:r>
              <a:rPr lang="en-US" dirty="0" smtClean="0"/>
              <a:t>.</a:t>
            </a:r>
            <a:endParaRPr lang="en-US" dirty="0"/>
          </a:p>
        </p:txBody>
      </p:sp>
    </p:spTree>
    <p:extLst>
      <p:ext uri="{BB962C8B-B14F-4D97-AF65-F5344CB8AC3E}">
        <p14:creationId xmlns:p14="http://schemas.microsoft.com/office/powerpoint/2010/main" val="3868998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sz="quarter" idx="13"/>
          </p:nvPr>
        </p:nvSpPr>
        <p:spPr/>
        <p:txBody>
          <a:bodyPr>
            <a:noAutofit/>
          </a:bodyPr>
          <a:lstStyle/>
          <a:p>
            <a:r>
              <a:rPr lang="en-US" dirty="0" smtClean="0"/>
              <a:t>If the person, place, thing or idea is </a:t>
            </a:r>
            <a:r>
              <a:rPr lang="en-US" b="1" dirty="0" smtClean="0"/>
              <a:t>unknown/uncertain, use subjunctive.</a:t>
            </a:r>
          </a:p>
          <a:p>
            <a:r>
              <a:rPr lang="en-US" dirty="0" smtClean="0"/>
              <a:t>If the person, place , thing or idea is </a:t>
            </a:r>
            <a:r>
              <a:rPr lang="en-US" b="1" dirty="0" smtClean="0"/>
              <a:t>known or certain, use indicative</a:t>
            </a:r>
            <a:r>
              <a:rPr lang="en-US" dirty="0" smtClean="0"/>
              <a:t>.</a:t>
            </a:r>
          </a:p>
          <a:p>
            <a:r>
              <a:rPr lang="en-US" dirty="0" smtClean="0"/>
              <a:t>Use </a:t>
            </a:r>
            <a:r>
              <a:rPr lang="en-US" b="1" dirty="0" smtClean="0"/>
              <a:t>personal a</a:t>
            </a:r>
            <a:r>
              <a:rPr lang="en-US" dirty="0" smtClean="0"/>
              <a:t> with </a:t>
            </a:r>
            <a:r>
              <a:rPr lang="en-US" b="1" dirty="0" smtClean="0"/>
              <a:t>negative pronouns </a:t>
            </a:r>
            <a:r>
              <a:rPr lang="en-US" dirty="0" smtClean="0"/>
              <a:t>and </a:t>
            </a:r>
            <a:r>
              <a:rPr lang="en-US" b="1" dirty="0" smtClean="0"/>
              <a:t>people who are known to exist</a:t>
            </a:r>
            <a:r>
              <a:rPr lang="en-US" dirty="0" smtClean="0"/>
              <a:t>.</a:t>
            </a:r>
          </a:p>
          <a:p>
            <a:r>
              <a:rPr lang="en-US" b="1" dirty="0" err="1" smtClean="0"/>
              <a:t>Uweirdo</a:t>
            </a:r>
            <a:r>
              <a:rPr lang="en-US" dirty="0" smtClean="0"/>
              <a:t> + </a:t>
            </a:r>
            <a:r>
              <a:rPr lang="en-US" b="1" dirty="0" smtClean="0"/>
              <a:t>change of subject </a:t>
            </a:r>
            <a:r>
              <a:rPr lang="en-US" dirty="0" smtClean="0"/>
              <a:t>= </a:t>
            </a:r>
            <a:r>
              <a:rPr lang="en-US" b="1" dirty="0" smtClean="0"/>
              <a:t>subjunctive</a:t>
            </a:r>
            <a:endParaRPr lang="en-US" b="1" dirty="0"/>
          </a:p>
        </p:txBody>
      </p:sp>
    </p:spTree>
    <p:extLst>
      <p:ext uri="{BB962C8B-B14F-4D97-AF65-F5344CB8AC3E}">
        <p14:creationId xmlns:p14="http://schemas.microsoft.com/office/powerpoint/2010/main" val="39112564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21</TotalTime>
  <Words>409</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Tw Cen MT</vt:lpstr>
      <vt:lpstr>Droplet</vt:lpstr>
      <vt:lpstr>Subjunctive in adjective clauses</vt:lpstr>
      <vt:lpstr>Adjective clause</vt:lpstr>
      <vt:lpstr>Subjunctive vs. indicative</vt:lpstr>
      <vt:lpstr>Negative pronouns</vt:lpstr>
      <vt:lpstr>Personal a</vt:lpstr>
      <vt:lpstr>Uncertainty vs. certainty</vt:lpstr>
      <vt:lpstr>Bottom line: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Subjunctive in adjective clauses</dc:title>
  <dc:creator>Kozielski, Marnie</dc:creator>
  <cp:lastModifiedBy>Kozielski, Marnie</cp:lastModifiedBy>
  <cp:revision>9</cp:revision>
  <dcterms:created xsi:type="dcterms:W3CDTF">2016-01-06T14:32:11Z</dcterms:created>
  <dcterms:modified xsi:type="dcterms:W3CDTF">2016-01-06T14:53:15Z</dcterms:modified>
</cp:coreProperties>
</file>