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F87-4F82-49C5-877C-135003C1E13C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6E-1185-4B42-93BF-79B6923D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2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F87-4F82-49C5-877C-135003C1E13C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6E-1185-4B42-93BF-79B6923D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1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F87-4F82-49C5-877C-135003C1E13C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6E-1185-4B42-93BF-79B6923DFDD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6014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F87-4F82-49C5-877C-135003C1E13C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6E-1185-4B42-93BF-79B6923D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94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F87-4F82-49C5-877C-135003C1E13C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6E-1185-4B42-93BF-79B6923DFDD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355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F87-4F82-49C5-877C-135003C1E13C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6E-1185-4B42-93BF-79B6923D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66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F87-4F82-49C5-877C-135003C1E13C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6E-1185-4B42-93BF-79B6923D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77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F87-4F82-49C5-877C-135003C1E13C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6E-1185-4B42-93BF-79B6923D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8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F87-4F82-49C5-877C-135003C1E13C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6E-1185-4B42-93BF-79B6923D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45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F87-4F82-49C5-877C-135003C1E13C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6E-1185-4B42-93BF-79B6923D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2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F87-4F82-49C5-877C-135003C1E13C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6E-1185-4B42-93BF-79B6923D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1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F87-4F82-49C5-877C-135003C1E13C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6E-1185-4B42-93BF-79B6923D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40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F87-4F82-49C5-877C-135003C1E13C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6E-1185-4B42-93BF-79B6923D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8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F87-4F82-49C5-877C-135003C1E13C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6E-1185-4B42-93BF-79B6923D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4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F87-4F82-49C5-877C-135003C1E13C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6E-1185-4B42-93BF-79B6923D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4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1F87-4F82-49C5-877C-135003C1E13C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6E-1185-4B42-93BF-79B6923D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4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F1F87-4F82-49C5-877C-135003C1E13C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798096E-1185-4B42-93BF-79B6923D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5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SI CLAUSES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2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smtClean="0"/>
              <a:t>Si Clauses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/>
              <a:t>Si clauses </a:t>
            </a:r>
            <a:r>
              <a:rPr lang="en-US" sz="2800" dirty="0" smtClean="0"/>
              <a:t>express a condition or event upon which </a:t>
            </a:r>
            <a:r>
              <a:rPr lang="en-US" sz="2800" i="1" dirty="0" smtClean="0"/>
              <a:t>another</a:t>
            </a:r>
            <a:r>
              <a:rPr lang="en-US" sz="2800" dirty="0" smtClean="0"/>
              <a:t> condition or event depends. 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r>
              <a:rPr lang="en-US" sz="2800" b="1" i="1" dirty="0" smtClean="0"/>
              <a:t>Si clauses </a:t>
            </a:r>
            <a:r>
              <a:rPr lang="en-US" sz="2800" dirty="0" smtClean="0"/>
              <a:t>are often </a:t>
            </a:r>
            <a:r>
              <a:rPr lang="en-US" sz="2800" i="1" dirty="0" smtClean="0"/>
              <a:t>hypothetical</a:t>
            </a:r>
            <a:r>
              <a:rPr lang="en-US" sz="2800" dirty="0" smtClean="0"/>
              <a:t> statements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b="1" i="1" dirty="0" smtClean="0"/>
              <a:t>Si clauses </a:t>
            </a:r>
            <a:r>
              <a:rPr lang="en-US" sz="2800" dirty="0" smtClean="0"/>
              <a:t>contain a </a:t>
            </a:r>
            <a:r>
              <a:rPr lang="en-US" sz="2800" i="1" dirty="0" smtClean="0"/>
              <a:t>subordinate clause             </a:t>
            </a:r>
            <a:r>
              <a:rPr lang="en-US" sz="2800" dirty="0" smtClean="0"/>
              <a:t>(</a:t>
            </a:r>
            <a:r>
              <a:rPr lang="en-US" sz="2800" b="1" i="1" dirty="0" err="1" smtClean="0"/>
              <a:t>si</a:t>
            </a:r>
            <a:r>
              <a:rPr lang="en-US" sz="2800" b="1" i="1" dirty="0" smtClean="0"/>
              <a:t> clause</a:t>
            </a:r>
            <a:r>
              <a:rPr lang="en-US" sz="2800" dirty="0" smtClean="0"/>
              <a:t>) and a </a:t>
            </a:r>
            <a:r>
              <a:rPr lang="en-US" sz="2800" i="1" dirty="0" smtClean="0"/>
              <a:t>main clause </a:t>
            </a:r>
            <a:r>
              <a:rPr lang="en-US" sz="2800" dirty="0" smtClean="0"/>
              <a:t>(</a:t>
            </a:r>
            <a:r>
              <a:rPr lang="en-US" sz="2800" b="1" i="1" dirty="0" smtClean="0"/>
              <a:t>result clause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152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HYPOTHETICAL STATEMENTS ABOUT THE FUTURE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hypothetical statements about </a:t>
            </a:r>
            <a:r>
              <a:rPr lang="en-US" sz="2400" i="1" dirty="0" smtClean="0"/>
              <a:t>possible or probable future events </a:t>
            </a:r>
            <a:r>
              <a:rPr lang="en-US" sz="2400" dirty="0" smtClean="0"/>
              <a:t>or conditions, the verb in the </a:t>
            </a:r>
            <a:r>
              <a:rPr lang="en-US" sz="2400" b="1" i="1" dirty="0" err="1" smtClean="0"/>
              <a:t>si</a:t>
            </a:r>
            <a:r>
              <a:rPr lang="en-US" sz="2400" b="1" i="1" dirty="0" smtClean="0"/>
              <a:t> clause </a:t>
            </a:r>
            <a:r>
              <a:rPr lang="en-US" sz="2400" dirty="0" smtClean="0"/>
              <a:t>is always in the </a:t>
            </a:r>
            <a:r>
              <a:rPr lang="en-US" sz="2400" b="1" i="1" dirty="0" smtClean="0"/>
              <a:t>present indicative</a:t>
            </a:r>
            <a:r>
              <a:rPr lang="en-US" sz="2400" dirty="0" smtClean="0"/>
              <a:t>.  The verb in the </a:t>
            </a:r>
            <a:r>
              <a:rPr lang="en-US" sz="2400" b="1" i="1" dirty="0" smtClean="0"/>
              <a:t>result clause</a:t>
            </a:r>
            <a:r>
              <a:rPr lang="en-US" sz="2400" dirty="0" smtClean="0"/>
              <a:t> may be in the </a:t>
            </a:r>
            <a:r>
              <a:rPr lang="en-US" sz="2400" b="1" i="1" dirty="0" smtClean="0"/>
              <a:t>present indicative, future indicative or ir + a +infinitive or a command</a:t>
            </a:r>
            <a:r>
              <a:rPr lang="en-US" sz="2400" dirty="0" smtClean="0"/>
              <a:t>.</a:t>
            </a:r>
          </a:p>
          <a:p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65059"/>
              </p:ext>
            </p:extLst>
          </p:nvPr>
        </p:nvGraphicFramePr>
        <p:xfrm>
          <a:off x="911668" y="4153191"/>
          <a:ext cx="8128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Si clause (present indicative)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Result Clause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Si </a:t>
                      </a:r>
                      <a:r>
                        <a:rPr lang="en-US" sz="2000" dirty="0" err="1" smtClean="0"/>
                        <a:t>Uds</a:t>
                      </a:r>
                      <a:r>
                        <a:rPr lang="en-US" sz="2000" dirty="0" smtClean="0"/>
                        <a:t>. </a:t>
                      </a:r>
                      <a:r>
                        <a:rPr lang="en-US" sz="2000" b="1" dirty="0" err="1" smtClean="0"/>
                        <a:t>están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cansados</a:t>
                      </a:r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err="1" smtClean="0"/>
                        <a:t>pueden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descansar</a:t>
                      </a:r>
                      <a:r>
                        <a:rPr lang="en-US" sz="2000" dirty="0" smtClean="0"/>
                        <a:t> un </a:t>
                      </a:r>
                      <a:r>
                        <a:rPr lang="en-US" sz="2000" dirty="0" err="1" smtClean="0"/>
                        <a:t>poco</a:t>
                      </a:r>
                      <a:r>
                        <a:rPr lang="en-US" sz="200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Si Andrés </a:t>
                      </a:r>
                      <a:r>
                        <a:rPr lang="en-US" sz="2000" b="1" dirty="0" err="1" smtClean="0"/>
                        <a:t>sigue</a:t>
                      </a:r>
                      <a:r>
                        <a:rPr lang="en-US" sz="2000" dirty="0" smtClean="0"/>
                        <a:t> el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mapa</a:t>
                      </a:r>
                      <a:r>
                        <a:rPr lang="en-US" sz="2000" baseline="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err="1" smtClean="0"/>
                        <a:t>llegará</a:t>
                      </a:r>
                      <a:r>
                        <a:rPr lang="en-US" sz="2000" dirty="0" smtClean="0"/>
                        <a:t> al </a:t>
                      </a:r>
                      <a:r>
                        <a:rPr lang="en-US" sz="2000" dirty="0" err="1" smtClean="0"/>
                        <a:t>campamento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en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una</a:t>
                      </a:r>
                      <a:r>
                        <a:rPr lang="en-US" sz="2000" dirty="0" smtClean="0"/>
                        <a:t> hora.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Si no </a:t>
                      </a:r>
                      <a:r>
                        <a:rPr lang="en-US" sz="2000" b="1" i="0" dirty="0" err="1" smtClean="0"/>
                        <a:t>lleva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Ud</a:t>
                      </a:r>
                      <a:r>
                        <a:rPr lang="en-US" sz="2000" dirty="0" smtClean="0"/>
                        <a:t>. un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suéter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en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su</a:t>
                      </a:r>
                      <a:r>
                        <a:rPr lang="en-US" sz="2000" baseline="0" dirty="0" smtClean="0"/>
                        <a:t> mochila…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err="1" smtClean="0"/>
                        <a:t>va</a:t>
                      </a:r>
                      <a:r>
                        <a:rPr lang="en-US" sz="2000" b="1" i="1" dirty="0" smtClean="0"/>
                        <a:t> a tener </a:t>
                      </a:r>
                      <a:r>
                        <a:rPr lang="en-US" sz="2000" dirty="0" err="1" smtClean="0"/>
                        <a:t>frío</a:t>
                      </a:r>
                      <a:r>
                        <a:rPr lang="en-US" sz="200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Si el </a:t>
                      </a:r>
                      <a:r>
                        <a:rPr lang="en-US" sz="2000" dirty="0" err="1" smtClean="0"/>
                        <a:t>cartón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/>
                        <a:t>de </a:t>
                      </a:r>
                      <a:r>
                        <a:rPr lang="en-US" sz="2000" dirty="0" err="1" smtClean="0"/>
                        <a:t>leche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b="1" i="1" dirty="0" err="1" smtClean="0"/>
                        <a:t>está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vacío</a:t>
                      </a:r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err="1" smtClean="0"/>
                        <a:t>ponlo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en</a:t>
                      </a:r>
                      <a:r>
                        <a:rPr lang="en-US" sz="2000" dirty="0" smtClean="0"/>
                        <a:t> la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cesta</a:t>
                      </a:r>
                      <a:r>
                        <a:rPr lang="en-US" sz="2000" baseline="0" dirty="0" smtClean="0"/>
                        <a:t> de </a:t>
                      </a:r>
                      <a:r>
                        <a:rPr lang="en-US" sz="2000" baseline="0" dirty="0" err="1" smtClean="0"/>
                        <a:t>reciclaje</a:t>
                      </a:r>
                      <a:r>
                        <a:rPr lang="en-US" sz="2000" baseline="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58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HYPOTHETICAL STATEMENTS ABOUT THE PRESENT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hypothetical statements about </a:t>
            </a:r>
            <a:r>
              <a:rPr lang="en-US" sz="2400" i="1" dirty="0" smtClean="0"/>
              <a:t>improbable or contrary-to-fact situations or conditions</a:t>
            </a:r>
            <a:r>
              <a:rPr lang="en-US" sz="2400" dirty="0" smtClean="0"/>
              <a:t>(i.e. one that is possible, but will probably not happen and/or has not occurred), the verb in the </a:t>
            </a:r>
            <a:r>
              <a:rPr lang="en-US" sz="2400" b="1" i="1" dirty="0" err="1" smtClean="0"/>
              <a:t>si</a:t>
            </a:r>
            <a:r>
              <a:rPr lang="en-US" sz="2400" b="1" i="1" dirty="0" smtClean="0"/>
              <a:t> clause </a:t>
            </a:r>
            <a:r>
              <a:rPr lang="en-US" sz="2400" dirty="0" smtClean="0"/>
              <a:t>is in the </a:t>
            </a:r>
            <a:r>
              <a:rPr lang="en-US" sz="2400" b="1" i="1" dirty="0" smtClean="0"/>
              <a:t>past subjunctive </a:t>
            </a:r>
            <a:r>
              <a:rPr lang="en-US" sz="2400" dirty="0" smtClean="0"/>
              <a:t>and the </a:t>
            </a:r>
            <a:r>
              <a:rPr lang="en-US" sz="2400" b="1" i="1" dirty="0" smtClean="0"/>
              <a:t>result clause </a:t>
            </a:r>
            <a:r>
              <a:rPr lang="en-US" sz="2400" dirty="0" smtClean="0"/>
              <a:t>is in the </a:t>
            </a:r>
            <a:r>
              <a:rPr lang="en-US" sz="2400" b="1" i="1" dirty="0" smtClean="0"/>
              <a:t>conditional</a:t>
            </a:r>
            <a:r>
              <a:rPr lang="en-US" sz="2400" dirty="0" smtClean="0"/>
              <a:t>.</a:t>
            </a:r>
          </a:p>
          <a:p>
            <a:pPr algn="ctr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69795"/>
              </p:ext>
            </p:extLst>
          </p:nvPr>
        </p:nvGraphicFramePr>
        <p:xfrm>
          <a:off x="726902" y="4100975"/>
          <a:ext cx="8547100" cy="2387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3550"/>
                <a:gridCol w="4273550"/>
              </a:tblGrid>
              <a:tr h="57608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Si clause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Result clause</a:t>
                      </a:r>
                      <a:endParaRPr lang="en-US" sz="3200" dirty="0"/>
                    </a:p>
                  </a:txBody>
                  <a:tcPr/>
                </a:tc>
              </a:tr>
              <a:tr h="58408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 </a:t>
                      </a:r>
                      <a:r>
                        <a:rPr lang="en-US" sz="1800" b="1" i="1" dirty="0" err="1" smtClean="0"/>
                        <a:t>tuviera</a:t>
                      </a:r>
                      <a:r>
                        <a:rPr lang="en-US" sz="1800" dirty="0" smtClean="0"/>
                        <a:t> un </a:t>
                      </a:r>
                      <a:r>
                        <a:rPr lang="en-US" sz="1800" dirty="0" err="1" smtClean="0"/>
                        <a:t>abrelatas</a:t>
                      </a:r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dirty="0" err="1" smtClean="0"/>
                        <a:t>abriría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esta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lata</a:t>
                      </a:r>
                      <a:r>
                        <a:rPr lang="en-US" sz="1800" dirty="0" smtClean="0"/>
                        <a:t> de frijoles </a:t>
                      </a:r>
                      <a:r>
                        <a:rPr lang="en-US" sz="1800" dirty="0" err="1" smtClean="0"/>
                        <a:t>ahora</a:t>
                      </a:r>
                      <a:r>
                        <a:rPr lang="en-US" sz="1800" dirty="0" smtClean="0"/>
                        <a:t>.</a:t>
                      </a:r>
                      <a:endParaRPr lang="en-US" sz="1800" dirty="0"/>
                    </a:p>
                  </a:txBody>
                  <a:tcPr/>
                </a:tc>
              </a:tr>
              <a:tr h="58408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 no </a:t>
                      </a:r>
                      <a:r>
                        <a:rPr lang="en-US" sz="1800" b="1" i="1" dirty="0" err="1" smtClean="0"/>
                        <a:t>hubiera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leyes</a:t>
                      </a:r>
                      <a:r>
                        <a:rPr lang="en-US" sz="1800" baseline="0" dirty="0" smtClean="0"/>
                        <a:t> para </a:t>
                      </a:r>
                      <a:r>
                        <a:rPr lang="en-US" sz="1800" baseline="0" dirty="0" err="1" smtClean="0"/>
                        <a:t>proteger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los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ríos</a:t>
                      </a:r>
                      <a:r>
                        <a:rPr lang="en-US" sz="1800" baseline="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dirty="0" err="1" smtClean="0"/>
                        <a:t>estarían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muy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contaminados</a:t>
                      </a:r>
                      <a:r>
                        <a:rPr lang="en-US" sz="1800" dirty="0" smtClean="0"/>
                        <a:t>.</a:t>
                      </a:r>
                      <a:endParaRPr lang="en-US" sz="1800" dirty="0"/>
                    </a:p>
                  </a:txBody>
                  <a:tcPr/>
                </a:tc>
              </a:tr>
              <a:tr h="58408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 Pedro </a:t>
                      </a:r>
                      <a:r>
                        <a:rPr lang="en-US" sz="1800" b="1" i="1" dirty="0" err="1" smtClean="0"/>
                        <a:t>sacara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una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foto</a:t>
                      </a:r>
                      <a:r>
                        <a:rPr lang="en-US" sz="1800" dirty="0" smtClean="0"/>
                        <a:t> de un </a:t>
                      </a:r>
                      <a:r>
                        <a:rPr lang="en-US" sz="1800" dirty="0" err="1" smtClean="0"/>
                        <a:t>oso</a:t>
                      </a:r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 </a:t>
                      </a:r>
                      <a:r>
                        <a:rPr lang="en-US" sz="1800" b="1" i="1" dirty="0" err="1" smtClean="0"/>
                        <a:t>iría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contento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/>
                        <a:t>de </a:t>
                      </a:r>
                      <a:r>
                        <a:rPr lang="en-US" sz="1800" dirty="0" err="1" smtClean="0"/>
                        <a:t>esta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excursión</a:t>
                      </a:r>
                      <a:r>
                        <a:rPr lang="en-US" sz="1800" dirty="0" smtClean="0"/>
                        <a:t>.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49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HABITUAL CONDITIONS &amp; ACTIONS IN THE PAST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When the </a:t>
            </a:r>
            <a:r>
              <a:rPr lang="en-US" sz="2400" dirty="0" err="1" smtClean="0"/>
              <a:t>si</a:t>
            </a:r>
            <a:r>
              <a:rPr lang="en-US" sz="2400" dirty="0" smtClean="0"/>
              <a:t> clause express an </a:t>
            </a:r>
            <a:r>
              <a:rPr lang="en-US" sz="2400" i="1" dirty="0" smtClean="0"/>
              <a:t>habitual past action or condition</a:t>
            </a:r>
            <a:r>
              <a:rPr lang="en-US" sz="2400" dirty="0" smtClean="0"/>
              <a:t> that is not contrary-to-fact, the </a:t>
            </a:r>
            <a:r>
              <a:rPr lang="en-US" sz="2400" i="1" dirty="0" smtClean="0"/>
              <a:t>imperfect tense is used in both the </a:t>
            </a:r>
            <a:r>
              <a:rPr lang="en-US" sz="2400" i="1" dirty="0" err="1" smtClean="0"/>
              <a:t>si</a:t>
            </a:r>
            <a:r>
              <a:rPr lang="en-US" sz="2400" i="1" dirty="0" smtClean="0"/>
              <a:t> clause and the result clause</a:t>
            </a:r>
            <a:r>
              <a:rPr lang="en-US" sz="2400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089631"/>
              </p:ext>
            </p:extLst>
          </p:nvPr>
        </p:nvGraphicFramePr>
        <p:xfrm>
          <a:off x="1006302" y="3517396"/>
          <a:ext cx="8267700" cy="2523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3850"/>
                <a:gridCol w="4133850"/>
              </a:tblGrid>
              <a:tr h="841322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Si clause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Result clause</a:t>
                      </a:r>
                      <a:endParaRPr lang="en-US" sz="4800" dirty="0"/>
                    </a:p>
                  </a:txBody>
                  <a:tcPr/>
                </a:tc>
              </a:tr>
              <a:tr h="84132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 Pepe </a:t>
                      </a:r>
                      <a:r>
                        <a:rPr lang="en-US" sz="2400" b="1" i="1" dirty="0" err="1" smtClean="0"/>
                        <a:t>tenía</a:t>
                      </a:r>
                      <a:r>
                        <a:rPr lang="en-US" sz="2400" dirty="0" smtClean="0"/>
                        <a:t> la </a:t>
                      </a:r>
                      <a:r>
                        <a:rPr lang="en-US" sz="2400" dirty="0" err="1" smtClean="0"/>
                        <a:t>oportunidad</a:t>
                      </a:r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siempre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="1" i="1" dirty="0" err="1" smtClean="0"/>
                        <a:t>pasaba</a:t>
                      </a:r>
                      <a:r>
                        <a:rPr lang="en-US" sz="2400" dirty="0" smtClean="0"/>
                        <a:t> las </a:t>
                      </a:r>
                      <a:r>
                        <a:rPr lang="en-US" sz="2400" dirty="0" err="1" smtClean="0"/>
                        <a:t>vacaciones</a:t>
                      </a:r>
                      <a:r>
                        <a:rPr lang="en-US" sz="2400" dirty="0" smtClean="0"/>
                        <a:t> a la playa.</a:t>
                      </a:r>
                      <a:endParaRPr lang="en-US" sz="2400" dirty="0"/>
                    </a:p>
                  </a:txBody>
                  <a:tcPr/>
                </a:tc>
              </a:tr>
              <a:tr h="84132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 </a:t>
                      </a:r>
                      <a:r>
                        <a:rPr lang="en-US" sz="2400" dirty="0" err="1" smtClean="0"/>
                        <a:t>niño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="1" i="1" dirty="0" err="1" smtClean="0"/>
                        <a:t>íbamos</a:t>
                      </a:r>
                      <a:r>
                        <a:rPr lang="en-US" sz="2400" dirty="0" smtClean="0"/>
                        <a:t> al campo…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siempre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="1" i="1" dirty="0" err="1" smtClean="0"/>
                        <a:t>traíamos</a:t>
                      </a:r>
                      <a:r>
                        <a:rPr lang="en-US" sz="2400" dirty="0" smtClean="0"/>
                        <a:t> comida para el viaje.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0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/>
              <a:t>SI CLAUSES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Note:  The </a:t>
            </a:r>
            <a:r>
              <a:rPr lang="en-US" sz="2400" dirty="0" err="1" smtClean="0"/>
              <a:t>si</a:t>
            </a:r>
            <a:r>
              <a:rPr lang="en-US" sz="2400" dirty="0" smtClean="0"/>
              <a:t> clause may be the first or second clause of a sentence</a:t>
            </a:r>
          </a:p>
          <a:p>
            <a:pPr algn="ctr"/>
            <a:endParaRPr lang="en-US" sz="24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454543"/>
              </p:ext>
            </p:extLst>
          </p:nvPr>
        </p:nvGraphicFramePr>
        <p:xfrm>
          <a:off x="791018" y="2980266"/>
          <a:ext cx="8369300" cy="301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9300"/>
              </a:tblGrid>
              <a:tr h="1004711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Si clauses</a:t>
                      </a:r>
                      <a:endParaRPr lang="en-US" sz="6000" dirty="0"/>
                    </a:p>
                  </a:txBody>
                  <a:tcPr/>
                </a:tc>
              </a:tr>
              <a:tr h="1004711"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smtClean="0"/>
                        <a:t>Si </a:t>
                      </a:r>
                      <a:r>
                        <a:rPr lang="en-US" sz="3600" i="1" dirty="0" err="1" smtClean="0"/>
                        <a:t>tienes</a:t>
                      </a:r>
                      <a:r>
                        <a:rPr lang="en-US" sz="3600" i="1" dirty="0" smtClean="0"/>
                        <a:t> </a:t>
                      </a:r>
                      <a:r>
                        <a:rPr lang="en-US" sz="3600" i="1" dirty="0" err="1" smtClean="0"/>
                        <a:t>tiempo</a:t>
                      </a:r>
                      <a:r>
                        <a:rPr lang="en-US" sz="3600" dirty="0" smtClean="0"/>
                        <a:t>, </a:t>
                      </a:r>
                      <a:r>
                        <a:rPr lang="en-US" sz="3600" dirty="0" err="1" smtClean="0"/>
                        <a:t>visita</a:t>
                      </a:r>
                      <a:r>
                        <a:rPr lang="en-US" sz="3600" dirty="0" smtClean="0"/>
                        <a:t> el </a:t>
                      </a:r>
                      <a:r>
                        <a:rPr lang="en-US" sz="3600" dirty="0" err="1" smtClean="0"/>
                        <a:t>monumento</a:t>
                      </a:r>
                      <a:r>
                        <a:rPr lang="en-US" sz="3600" dirty="0" smtClean="0"/>
                        <a:t>.</a:t>
                      </a:r>
                      <a:endParaRPr lang="en-US" sz="3600" dirty="0"/>
                    </a:p>
                  </a:txBody>
                  <a:tcPr/>
                </a:tc>
              </a:tr>
              <a:tr h="100471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¿</a:t>
                      </a:r>
                      <a:r>
                        <a:rPr lang="en-US" sz="3200" dirty="0" smtClean="0"/>
                        <a:t>Me </a:t>
                      </a:r>
                      <a:r>
                        <a:rPr lang="en-US" sz="3200" dirty="0" err="1" smtClean="0"/>
                        <a:t>acompañarías</a:t>
                      </a:r>
                      <a:r>
                        <a:rPr lang="en-US" sz="3200" dirty="0" smtClean="0"/>
                        <a:t> al </a:t>
                      </a:r>
                      <a:r>
                        <a:rPr lang="en-US" sz="3200" dirty="0" err="1" smtClean="0"/>
                        <a:t>lago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i="1" dirty="0" err="1" smtClean="0"/>
                        <a:t>si</a:t>
                      </a:r>
                      <a:r>
                        <a:rPr lang="en-US" sz="3200" i="1" dirty="0" smtClean="0"/>
                        <a:t> </a:t>
                      </a:r>
                      <a:r>
                        <a:rPr lang="en-US" sz="3200" i="1" dirty="0" err="1" smtClean="0"/>
                        <a:t>te</a:t>
                      </a:r>
                      <a:r>
                        <a:rPr lang="en-US" sz="3200" i="1" baseline="0" dirty="0" smtClean="0"/>
                        <a:t> lo </a:t>
                      </a:r>
                      <a:r>
                        <a:rPr lang="en-US" sz="3200" i="1" baseline="0" dirty="0" err="1" smtClean="0"/>
                        <a:t>pidiera</a:t>
                      </a:r>
                      <a:r>
                        <a:rPr lang="en-US" sz="3200" baseline="0" dirty="0" smtClean="0"/>
                        <a:t>?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80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SI CLAUSES:  SUMMARY</a:t>
            </a:r>
            <a:endParaRPr lang="en-US" sz="5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808573"/>
              </p:ext>
            </p:extLst>
          </p:nvPr>
        </p:nvGraphicFramePr>
        <p:xfrm>
          <a:off x="215900" y="1724023"/>
          <a:ext cx="10782300" cy="4431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4100"/>
                <a:gridCol w="3594100"/>
                <a:gridCol w="3594100"/>
              </a:tblGrid>
              <a:tr h="66974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Situation/Condition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Si Clause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Result Clause</a:t>
                      </a:r>
                      <a:endParaRPr lang="en-US" sz="3200" dirty="0"/>
                    </a:p>
                  </a:txBody>
                  <a:tcPr/>
                </a:tc>
              </a:tr>
              <a:tr h="214684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Hypothetical </a:t>
                      </a:r>
                      <a:r>
                        <a:rPr lang="en-US" sz="2800" smtClean="0"/>
                        <a:t>Future Events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present indicative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present indicative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future indicative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ir</a:t>
                      </a:r>
                      <a:r>
                        <a:rPr lang="en-US" sz="2800" baseline="0" dirty="0" smtClean="0"/>
                        <a:t> + a + infinitive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command</a:t>
                      </a:r>
                      <a:endParaRPr lang="en-US" sz="2800" dirty="0"/>
                    </a:p>
                  </a:txBody>
                  <a:tcPr/>
                </a:tc>
              </a:tr>
              <a:tr h="66974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Hypothetical Present Events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past subjunctive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conditional</a:t>
                      </a:r>
                      <a:endParaRPr lang="en-US" sz="2800" dirty="0"/>
                    </a:p>
                  </a:txBody>
                  <a:tcPr/>
                </a:tc>
              </a:tr>
              <a:tr h="66974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Habitual Past Events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imperfect indicative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imperfect indicative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</TotalTime>
  <Words>403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SI CLAUSES</vt:lpstr>
      <vt:lpstr>Si Clauses</vt:lpstr>
      <vt:lpstr>HYPOTHETICAL STATEMENTS ABOUT THE FUTURE</vt:lpstr>
      <vt:lpstr>HYPOTHETICAL STATEMENTS ABOUT THE PRESENT</vt:lpstr>
      <vt:lpstr>HABITUAL CONDITIONS &amp; ACTIONS IN THE PAST</vt:lpstr>
      <vt:lpstr>SI CLAUSES</vt:lpstr>
      <vt:lpstr>SI CLAUSES:  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 CLAUSES</dc:title>
  <dc:creator>Kozielski, Marnie</dc:creator>
  <cp:lastModifiedBy>Kozielski, Marnie</cp:lastModifiedBy>
  <cp:revision>21</cp:revision>
  <dcterms:created xsi:type="dcterms:W3CDTF">2016-04-13T16:16:17Z</dcterms:created>
  <dcterms:modified xsi:type="dcterms:W3CDTF">2016-04-21T13:14:17Z</dcterms:modified>
</cp:coreProperties>
</file>