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2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0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60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2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67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2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8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9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0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97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5D77C-EBB0-45B0-BB44-31555ACF81CD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9A17-9CD9-4104-A3AC-BA3E6E373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Reflexive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vs. Non-reflexive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Some Spanish verbs/expressions are always reflexive, even if they are not so in English.  These verbs frequently are followed by a preposition.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028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vs. Non-reflexive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095565"/>
              </p:ext>
            </p:extLst>
          </p:nvPr>
        </p:nvGraphicFramePr>
        <p:xfrm>
          <a:off x="457200" y="1600200"/>
          <a:ext cx="8458200" cy="457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acercarse</a:t>
                      </a:r>
                      <a:r>
                        <a:rPr lang="en-US" sz="2000" b="1" dirty="0" smtClean="0"/>
                        <a:t> 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approach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fijarse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en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take notice of</a:t>
                      </a:r>
                      <a:endParaRPr lang="en-US" i="1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arrepentirse</a:t>
                      </a:r>
                      <a:r>
                        <a:rPr lang="en-US" sz="2000" b="1" dirty="0" smtClean="0"/>
                        <a:t> 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repent of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morirse</a:t>
                      </a:r>
                      <a:r>
                        <a:rPr lang="en-US" sz="2000" b="1" dirty="0" smtClean="0"/>
                        <a:t> 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die of</a:t>
                      </a:r>
                      <a:endParaRPr lang="en-US" i="1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atreverse</a:t>
                      </a:r>
                      <a:r>
                        <a:rPr lang="en-US" sz="2000" b="1" dirty="0" smtClean="0"/>
                        <a:t> 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dare to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olvidarse</a:t>
                      </a:r>
                      <a:r>
                        <a:rPr lang="en-US" sz="2000" b="1" dirty="0" smtClean="0"/>
                        <a:t> 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forget about</a:t>
                      </a:r>
                      <a:endParaRPr lang="en-US" i="1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convertirse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en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become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preocuparse</a:t>
                      </a:r>
                      <a:r>
                        <a:rPr lang="en-US" sz="2000" b="1" baseline="0" dirty="0" smtClean="0"/>
                        <a:t> 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worry about</a:t>
                      </a:r>
                      <a:endParaRPr lang="en-US" i="1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darse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cuenta</a:t>
                      </a:r>
                      <a:r>
                        <a:rPr lang="en-US" sz="2000" b="1" dirty="0" smtClean="0"/>
                        <a:t> 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realize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quejarse</a:t>
                      </a:r>
                      <a:r>
                        <a:rPr lang="en-US" sz="2000" b="1" dirty="0" smtClean="0"/>
                        <a:t> 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complain about</a:t>
                      </a:r>
                      <a:endParaRPr lang="en-US" i="1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enterarse</a:t>
                      </a:r>
                      <a:r>
                        <a:rPr lang="en-US" sz="2000" b="1" baseline="0" dirty="0" smtClean="0"/>
                        <a:t> se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find out about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sorprenderse</a:t>
                      </a:r>
                      <a:r>
                        <a:rPr lang="en-US" sz="2000" b="1" baseline="0" dirty="0" smtClean="0"/>
                        <a:t> 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to be</a:t>
                      </a:r>
                      <a:r>
                        <a:rPr lang="en-US" i="1" baseline="0" dirty="0" smtClean="0"/>
                        <a:t> surprised about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168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“se”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plural, reflexive verbs can express reciprocal actions (</a:t>
            </a:r>
            <a:r>
              <a:rPr lang="en-US" i="1" dirty="0" smtClean="0"/>
              <a:t>each other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 smtClean="0"/>
              <a:t>Marta y </a:t>
            </a:r>
            <a:r>
              <a:rPr lang="en-US" sz="2800" b="1" dirty="0" err="1" smtClean="0"/>
              <a:t>yo</a:t>
            </a:r>
            <a:r>
              <a:rPr lang="en-US" sz="2800" b="1" dirty="0" smtClean="0"/>
              <a:t> </a:t>
            </a:r>
            <a:r>
              <a:rPr lang="en-US" sz="2800" b="1" u="sng" dirty="0" err="1" smtClean="0"/>
              <a:t>nos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encontramos</a:t>
            </a:r>
            <a:r>
              <a:rPr lang="en-US" sz="2800" b="1" u="sng" dirty="0" smtClean="0"/>
              <a:t> </a:t>
            </a:r>
            <a:r>
              <a:rPr lang="en-US" sz="2800" b="1" dirty="0" smtClean="0"/>
              <a:t>al </a:t>
            </a:r>
            <a:r>
              <a:rPr lang="en-US" sz="2800" b="1" dirty="0" err="1" smtClean="0"/>
              <a:t>centro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comercial</a:t>
            </a:r>
            <a:r>
              <a:rPr lang="en-US" sz="2800" b="1" dirty="0" smtClean="0"/>
              <a:t>.</a:t>
            </a:r>
          </a:p>
          <a:p>
            <a:pPr marL="0" indent="0" algn="ctr">
              <a:buNone/>
            </a:pPr>
            <a:r>
              <a:rPr lang="en-US" sz="2800" i="1" dirty="0" smtClean="0"/>
              <a:t>Martha and I </a:t>
            </a:r>
            <a:r>
              <a:rPr lang="en-US" sz="2800" i="1" u="sng" dirty="0" smtClean="0"/>
              <a:t>met each other </a:t>
            </a:r>
            <a:r>
              <a:rPr lang="en-US" sz="2800" i="1" dirty="0" smtClean="0"/>
              <a:t>at the mall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 smtClean="0"/>
              <a:t>Juan y </a:t>
            </a:r>
            <a:r>
              <a:rPr lang="en-US" sz="2800" b="1" dirty="0" err="1" smtClean="0"/>
              <a:t>María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no se </a:t>
            </a:r>
            <a:r>
              <a:rPr lang="en-US" sz="2800" b="1" u="sng" dirty="0" err="1" smtClean="0"/>
              <a:t>conocen</a:t>
            </a:r>
            <a:r>
              <a:rPr lang="en-US" sz="2800" b="1" u="sng" dirty="0" smtClean="0"/>
              <a:t> </a:t>
            </a:r>
            <a:r>
              <a:rPr lang="en-US" sz="2800" b="1" dirty="0" err="1" smtClean="0"/>
              <a:t>ya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r>
              <a:rPr lang="en-US" sz="2800" dirty="0" smtClean="0"/>
              <a:t>John and Mary </a:t>
            </a:r>
            <a:r>
              <a:rPr lang="en-US" sz="2800" i="1" u="sng" dirty="0" smtClean="0"/>
              <a:t>don’t know each other </a:t>
            </a:r>
            <a:r>
              <a:rPr lang="en-US" sz="2800" dirty="0" smtClean="0"/>
              <a:t>yet.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778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Impersonal “se”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express one should/must (not) do or what is (not) done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habla</a:t>
            </a:r>
            <a:r>
              <a:rPr lang="en-US" b="1" dirty="0" smtClean="0"/>
              <a:t> </a:t>
            </a:r>
            <a:r>
              <a:rPr lang="en-US" b="1" dirty="0" err="1" smtClean="0"/>
              <a:t>español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Spanish </a:t>
            </a:r>
            <a:r>
              <a:rPr lang="en-US" i="1" u="sng" dirty="0" smtClean="0"/>
              <a:t>is spoken </a:t>
            </a:r>
            <a:r>
              <a:rPr lang="en-US" i="1" dirty="0" smtClean="0"/>
              <a:t>here.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No se </a:t>
            </a:r>
            <a:r>
              <a:rPr lang="en-US" b="1" dirty="0" err="1" smtClean="0"/>
              <a:t>fuma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i="1" u="sng" dirty="0" smtClean="0"/>
              <a:t>No smoking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7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verbs: to get/become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of </a:t>
            </a:r>
            <a:r>
              <a:rPr lang="en-US" i="1" dirty="0" smtClean="0"/>
              <a:t>to get </a:t>
            </a:r>
            <a:r>
              <a:rPr lang="en-US" dirty="0" smtClean="0"/>
              <a:t>or </a:t>
            </a:r>
            <a:r>
              <a:rPr lang="en-US" i="1" dirty="0" smtClean="0"/>
              <a:t>to become </a:t>
            </a:r>
            <a:r>
              <a:rPr lang="en-US" dirty="0" smtClean="0"/>
              <a:t>can be expressed through use of the reflexive verbs in Spanish and by the following constructions: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err="1" smtClean="0"/>
              <a:t>ponerse</a:t>
            </a:r>
            <a:r>
              <a:rPr lang="en-US" b="1" dirty="0" smtClean="0"/>
              <a:t> + adjective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err="1" smtClean="0"/>
              <a:t>hacerse</a:t>
            </a:r>
            <a:r>
              <a:rPr lang="en-US" b="1" dirty="0" smtClean="0"/>
              <a:t> + adjective (e.g. professions)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094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verbs: to get/become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Lola se </a:t>
            </a:r>
            <a:r>
              <a:rPr lang="en-US" b="1" dirty="0" err="1" smtClean="0"/>
              <a:t>enferma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Lola </a:t>
            </a:r>
            <a:r>
              <a:rPr lang="en-US" i="1" dirty="0" smtClean="0"/>
              <a:t>is getting sick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Jorge se pone </a:t>
            </a:r>
            <a:r>
              <a:rPr lang="en-US" b="1" dirty="0" err="1" smtClean="0"/>
              <a:t>enojado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George </a:t>
            </a:r>
            <a:r>
              <a:rPr lang="en-US" i="1" dirty="0" smtClean="0"/>
              <a:t>is getting angry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/>
              <a:t>Ellos</a:t>
            </a:r>
            <a:r>
              <a:rPr lang="en-US" b="1" dirty="0" smtClean="0"/>
              <a:t> se </a:t>
            </a:r>
            <a:r>
              <a:rPr lang="en-US" b="1" dirty="0" err="1" smtClean="0"/>
              <a:t>hacen</a:t>
            </a:r>
            <a:r>
              <a:rPr lang="en-US" b="1" dirty="0" smtClean="0"/>
              <a:t> </a:t>
            </a:r>
            <a:r>
              <a:rPr lang="en-US" b="1" dirty="0" err="1" smtClean="0"/>
              <a:t>médicos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They </a:t>
            </a:r>
            <a:r>
              <a:rPr lang="en-US" i="1" dirty="0" smtClean="0"/>
              <a:t>are becoming doctors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5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subject and the verb both perform and receive the action.  The subject is doing the action for him/herself.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Many of the daily routine verbs are reflexive</a:t>
            </a:r>
          </a:p>
          <a:p>
            <a:endParaRPr lang="en-US" dirty="0" smtClean="0"/>
          </a:p>
          <a:p>
            <a:r>
              <a:rPr lang="en-US" dirty="0" smtClean="0"/>
              <a:t>Reflexive verbs always use a reflexive object pronoun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6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placement of Reflexive Object Pronouns is the same as for Indirect and Direct Object Pronouns: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Before the conjugated verb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Attached to the end of an infinitive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Attached to the end of a present participle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Attached to the end of an </a:t>
            </a:r>
            <a:r>
              <a:rPr lang="en-US" i="1" dirty="0" smtClean="0"/>
              <a:t>affirmative</a:t>
            </a:r>
            <a:r>
              <a:rPr lang="en-US" dirty="0" smtClean="0"/>
              <a:t> 				command.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8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</a:t>
            </a:r>
            <a:r>
              <a:rPr lang="en-US" dirty="0" smtClean="0"/>
              <a:t>Object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176050"/>
              </p:ext>
            </p:extLst>
          </p:nvPr>
        </p:nvGraphicFramePr>
        <p:xfrm>
          <a:off x="457200" y="1600200"/>
          <a:ext cx="8458200" cy="4495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14986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me</a:t>
                      </a:r>
                      <a:endParaRPr lang="en-US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err="1" smtClean="0"/>
                        <a:t>nos</a:t>
                      </a:r>
                      <a:endParaRPr lang="en-US" sz="7200" b="1" dirty="0"/>
                    </a:p>
                  </a:txBody>
                  <a:tcPr/>
                </a:tc>
              </a:tr>
              <a:tr h="14986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err="1" smtClean="0"/>
                        <a:t>te</a:t>
                      </a:r>
                      <a:endParaRPr lang="en-US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72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se</a:t>
                      </a:r>
                      <a:endParaRPr lang="en-US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se</a:t>
                      </a:r>
                      <a:endParaRPr lang="en-US" sz="7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606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 Common Reflexive Daily Routine Verbs: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9088"/>
              </p:ext>
            </p:extLst>
          </p:nvPr>
        </p:nvGraphicFramePr>
        <p:xfrm>
          <a:off x="1371600" y="2286000"/>
          <a:ext cx="60960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despertarse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e:ie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ponerse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levantarse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quitarse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lavarse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vestirse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e:i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ducharse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bañarse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desayunarse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secarse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almorzarse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o:ue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cepillarse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cenarse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peinarse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acostarse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o:ue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maquillarse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dormirse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o:ue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afeitarse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54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Me </a:t>
            </a:r>
            <a:r>
              <a:rPr lang="en-US" b="1" dirty="0" err="1" smtClean="0"/>
              <a:t>seco</a:t>
            </a:r>
            <a:r>
              <a:rPr lang="en-US" b="1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cabello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cepillas</a:t>
            </a:r>
            <a:r>
              <a:rPr lang="en-US" b="1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dientes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dirty="0" smtClean="0"/>
              <a:t>Nos </a:t>
            </a:r>
            <a:r>
              <a:rPr lang="en-US" b="1" dirty="0" err="1" smtClean="0"/>
              <a:t>lavamos</a:t>
            </a:r>
            <a:r>
              <a:rPr lang="en-US" b="1" dirty="0" smtClean="0"/>
              <a:t> </a:t>
            </a:r>
            <a:r>
              <a:rPr lang="en-US" dirty="0" smtClean="0"/>
              <a:t>las </a:t>
            </a:r>
            <a:r>
              <a:rPr lang="en-US" dirty="0" err="1" smtClean="0"/>
              <a:t>manos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Ella </a:t>
            </a:r>
            <a:r>
              <a:rPr lang="en-US" b="1" dirty="0" smtClean="0"/>
              <a:t>se </a:t>
            </a:r>
            <a:r>
              <a:rPr lang="en-US" b="1" dirty="0" err="1" smtClean="0"/>
              <a:t>levanta</a:t>
            </a:r>
            <a:r>
              <a:rPr lang="en-US" b="1" dirty="0" smtClean="0"/>
              <a:t> </a:t>
            </a:r>
            <a:r>
              <a:rPr lang="en-US" dirty="0" err="1" smtClean="0"/>
              <a:t>temprano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err="1" smtClean="0"/>
              <a:t>Uds</a:t>
            </a:r>
            <a:r>
              <a:rPr lang="en-US" dirty="0" smtClean="0"/>
              <a:t>. </a:t>
            </a:r>
            <a:r>
              <a:rPr lang="en-US" b="1" dirty="0" smtClean="0"/>
              <a:t>se </a:t>
            </a:r>
            <a:r>
              <a:rPr lang="en-US" b="1" dirty="0" err="1" smtClean="0"/>
              <a:t>duermen</a:t>
            </a:r>
            <a:r>
              <a:rPr lang="en-US" b="1" dirty="0" smtClean="0"/>
              <a:t>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6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</a:t>
            </a:r>
            <a:r>
              <a:rPr lang="en-US" dirty="0" smtClean="0"/>
              <a:t>vs. Non-reflexive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reflexive verb is only used if the action is being done to/for oneself.  If the action is done for someone else, the verb is non-reflexive.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Juan </a:t>
            </a:r>
            <a:r>
              <a:rPr lang="en-US" b="1" dirty="0" smtClean="0"/>
              <a:t>se </a:t>
            </a:r>
            <a:r>
              <a:rPr lang="en-US" b="1" dirty="0" err="1" smtClean="0"/>
              <a:t>afeita</a:t>
            </a:r>
            <a:r>
              <a:rPr lang="en-US" b="1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barba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John </a:t>
            </a:r>
            <a:r>
              <a:rPr lang="en-US" b="1" i="1" dirty="0" smtClean="0"/>
              <a:t>is shaving </a:t>
            </a:r>
            <a:r>
              <a:rPr lang="en-US" i="1" dirty="0" smtClean="0"/>
              <a:t>his (own) beard.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Marta </a:t>
            </a:r>
            <a:r>
              <a:rPr lang="en-US" b="1" dirty="0" err="1" smtClean="0"/>
              <a:t>baña</a:t>
            </a:r>
            <a:r>
              <a:rPr lang="en-US" dirty="0" smtClean="0"/>
              <a:t> al </a:t>
            </a:r>
            <a:r>
              <a:rPr lang="en-US" dirty="0" err="1" smtClean="0"/>
              <a:t>bebé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Martha </a:t>
            </a:r>
            <a:r>
              <a:rPr lang="en-US" b="1" i="1" dirty="0" smtClean="0"/>
              <a:t>is bathing </a:t>
            </a:r>
            <a:r>
              <a:rPr lang="en-US" i="1" dirty="0" smtClean="0"/>
              <a:t>the baby.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811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vs. Non-reflexive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Besides daily routines, most verbs have a non-reflexive counterpart.  Often these verbs change meaning depending on whether or not they are used with a reflexive object pronoun.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5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vs. Non-reflexive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555662"/>
              </p:ext>
            </p:extLst>
          </p:nvPr>
        </p:nvGraphicFramePr>
        <p:xfrm>
          <a:off x="457200" y="1600200"/>
          <a:ext cx="8458200" cy="457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aburrir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bore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aburrirse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be/get bored</a:t>
                      </a:r>
                      <a:endParaRPr lang="en-US" i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acordar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agree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acordarse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remember</a:t>
                      </a:r>
                      <a:endParaRPr lang="en-US" i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comer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eat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comerse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eat up</a:t>
                      </a:r>
                      <a:endParaRPr lang="en-US" i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dormir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sleep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dormirse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fall</a:t>
                      </a:r>
                      <a:r>
                        <a:rPr lang="en-US" i="1" baseline="0" dirty="0" smtClean="0"/>
                        <a:t> asleep</a:t>
                      </a:r>
                      <a:endParaRPr lang="en-US" i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go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irse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go away</a:t>
                      </a:r>
                      <a:endParaRPr lang="en-US" i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llevar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carry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llevarse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carry away</a:t>
                      </a:r>
                      <a:endParaRPr lang="en-US" i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mudar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change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mudarse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move (residence)</a:t>
                      </a:r>
                      <a:endParaRPr lang="en-US" i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poner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put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ponerse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put on (clothes)</a:t>
                      </a:r>
                      <a:endParaRPr lang="en-US" i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quitar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take away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quitarse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take off </a:t>
                      </a:r>
                      <a:r>
                        <a:rPr lang="en-US" i="1" baseline="0" dirty="0" smtClean="0"/>
                        <a:t> “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76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</TotalTime>
  <Words>593</Words>
  <Application>Microsoft Office PowerPoint</Application>
  <PresentationFormat>On-screen Show (4:3)</PresentationFormat>
  <Paragraphs>155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Reflexive Verbs</vt:lpstr>
      <vt:lpstr>Reflexive Verbs</vt:lpstr>
      <vt:lpstr>Reflexive Object Pronouns</vt:lpstr>
      <vt:lpstr>Reflexive Object Pronouns</vt:lpstr>
      <vt:lpstr>Reflexive Verbs</vt:lpstr>
      <vt:lpstr>Reflexive Verbs</vt:lpstr>
      <vt:lpstr>Reflexive vs. Non-reflexive</vt:lpstr>
      <vt:lpstr>Reflexive vs. Non-reflexive</vt:lpstr>
      <vt:lpstr>Reflexive vs. Non-reflexive</vt:lpstr>
      <vt:lpstr>Reflexive vs. Non-reflexive</vt:lpstr>
      <vt:lpstr>Reflexive vs. Non-reflexive</vt:lpstr>
      <vt:lpstr>Reciprocal “se”</vt:lpstr>
      <vt:lpstr>Impersonal “se”</vt:lpstr>
      <vt:lpstr>Reflexive verbs: to get/become</vt:lpstr>
      <vt:lpstr>Reflexive verbs: to get/become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Verbs</dc:title>
  <dc:creator>Marnie Kozielski</dc:creator>
  <cp:lastModifiedBy>Marnie Kozielski</cp:lastModifiedBy>
  <cp:revision>17</cp:revision>
  <dcterms:created xsi:type="dcterms:W3CDTF">2015-06-26T12:55:13Z</dcterms:created>
  <dcterms:modified xsi:type="dcterms:W3CDTF">2015-06-26T13:38:29Z</dcterms:modified>
</cp:coreProperties>
</file>