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74DD7-BEF2-459A-ACB4-FF5EA90C577E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411A3C-6F94-4137-88D8-C602E8562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13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411A3C-6F94-4137-88D8-C602E85620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7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9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06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1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4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2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6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5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7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3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9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6FAE3-460F-464C-B97D-E418CD3B89ED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A433-4F92-4257-BF57-C7852C149A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3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Stem-changing verbs</a:t>
            </a:r>
          </a:p>
          <a:p>
            <a:pPr marL="0" indent="0" algn="ctr">
              <a:buNone/>
            </a:pPr>
            <a:r>
              <a:rPr lang="en-US" sz="4000" dirty="0" smtClean="0"/>
              <a:t>Only –ir verbs that stem change in the Present Tense will have a stem change in the Preterite Tense.  </a:t>
            </a:r>
          </a:p>
          <a:p>
            <a:pPr marL="0" indent="0" algn="ctr">
              <a:buNone/>
            </a:pPr>
            <a:r>
              <a:rPr lang="en-US" sz="4000" b="1" dirty="0" smtClean="0"/>
              <a:t>There are only 2 types of stem changes in the Preterite: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e:i </a:t>
            </a:r>
            <a:r>
              <a:rPr lang="en-US" sz="4000" b="1" dirty="0" smtClean="0"/>
              <a:t>    and      </a:t>
            </a:r>
            <a:r>
              <a:rPr lang="en-US" sz="4000" b="1" dirty="0" smtClean="0">
                <a:solidFill>
                  <a:srgbClr val="FF0000"/>
                </a:solidFill>
              </a:rPr>
              <a:t>o:u</a:t>
            </a:r>
          </a:p>
          <a:p>
            <a:r>
              <a:rPr lang="en-US" sz="4000" dirty="0" smtClean="0"/>
              <a:t>The stem change only occurs in the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person (</a:t>
            </a:r>
            <a:r>
              <a:rPr lang="en-US" sz="4000" dirty="0" err="1" smtClean="0"/>
              <a:t>él</a:t>
            </a:r>
            <a:r>
              <a:rPr lang="en-US" sz="4000" dirty="0" smtClean="0"/>
              <a:t>/</a:t>
            </a:r>
            <a:r>
              <a:rPr lang="en-US" sz="4000" dirty="0" err="1" smtClean="0"/>
              <a:t>ella</a:t>
            </a:r>
            <a:r>
              <a:rPr lang="en-US" sz="4000" dirty="0" smtClean="0"/>
              <a:t>/</a:t>
            </a:r>
            <a:r>
              <a:rPr lang="en-US" sz="4000" dirty="0" err="1" smtClean="0"/>
              <a:t>Ud</a:t>
            </a:r>
            <a:r>
              <a:rPr lang="en-US" sz="4000" dirty="0" smtClean="0"/>
              <a:t>. &amp; </a:t>
            </a:r>
            <a:r>
              <a:rPr lang="en-US" sz="4000" dirty="0" err="1" smtClean="0"/>
              <a:t>ellos</a:t>
            </a:r>
            <a:r>
              <a:rPr lang="en-US" sz="4000" dirty="0" smtClean="0"/>
              <a:t>/</a:t>
            </a:r>
            <a:r>
              <a:rPr lang="en-US" sz="4000" dirty="0" err="1" smtClean="0"/>
              <a:t>ellas</a:t>
            </a:r>
            <a:r>
              <a:rPr lang="en-US" sz="4000" dirty="0" smtClean="0"/>
              <a:t> </a:t>
            </a:r>
            <a:r>
              <a:rPr lang="en-US" sz="4000" dirty="0" err="1" smtClean="0"/>
              <a:t>Uds</a:t>
            </a:r>
            <a:r>
              <a:rPr lang="en-US" sz="4000" dirty="0" smtClean="0"/>
              <a:t>. forms)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192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Stem changing verbs:  o:u</a:t>
            </a:r>
          </a:p>
          <a:p>
            <a:r>
              <a:rPr lang="en-US" sz="2800" dirty="0" smtClean="0"/>
              <a:t>only 2 verbs have an o:u stem-change in the Preterite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517"/>
              </p:ext>
            </p:extLst>
          </p:nvPr>
        </p:nvGraphicFramePr>
        <p:xfrm>
          <a:off x="1371600" y="3124200"/>
          <a:ext cx="6705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</a:tblGrid>
              <a:tr h="6286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dormir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morir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dormí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dormimos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morí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morimos</a:t>
                      </a:r>
                      <a:endParaRPr lang="en-US" sz="2400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dormiste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moriste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sz="2400" dirty="0" err="1" smtClean="0"/>
                        <a:t>rmió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sz="2400" dirty="0" err="1" smtClean="0"/>
                        <a:t>rmieron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sz="2400" dirty="0" err="1" smtClean="0"/>
                        <a:t>rió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US" sz="2400" dirty="0" err="1" smtClean="0"/>
                        <a:t>rieron</a:t>
                      </a:r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94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verbs have an e:i stem change:</a:t>
            </a:r>
          </a:p>
          <a:p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	</a:t>
            </a:r>
            <a:r>
              <a:rPr lang="en-US" b="1" dirty="0" err="1" smtClean="0"/>
              <a:t>preferir</a:t>
            </a:r>
            <a:r>
              <a:rPr lang="en-US" b="1" dirty="0" smtClean="0"/>
              <a:t>		</a:t>
            </a:r>
            <a:r>
              <a:rPr lang="en-US" b="1" dirty="0" err="1" smtClean="0"/>
              <a:t>repetir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pedir</a:t>
            </a:r>
            <a:r>
              <a:rPr lang="en-US" b="1" dirty="0" smtClean="0"/>
              <a:t>			</a:t>
            </a:r>
            <a:r>
              <a:rPr lang="en-US" b="1" dirty="0" err="1" smtClean="0"/>
              <a:t>sentir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seguir</a:t>
            </a:r>
            <a:r>
              <a:rPr lang="en-US" b="1" dirty="0" smtClean="0"/>
              <a:t>		</a:t>
            </a:r>
            <a:r>
              <a:rPr lang="en-US" b="1" dirty="0" err="1" smtClean="0"/>
              <a:t>servir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conseguir</a:t>
            </a:r>
            <a:r>
              <a:rPr lang="en-US" b="1" dirty="0" smtClean="0"/>
              <a:t>		</a:t>
            </a:r>
            <a:r>
              <a:rPr lang="en-US" b="1" dirty="0" err="1" smtClean="0"/>
              <a:t>hervir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smtClean="0"/>
              <a:t>		</a:t>
            </a:r>
            <a:r>
              <a:rPr lang="en-US" b="1" dirty="0" err="1" smtClean="0"/>
              <a:t>consentir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14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err="1" smtClean="0"/>
              <a:t>Ejemplos</a:t>
            </a:r>
            <a:r>
              <a:rPr lang="en-US" b="1" dirty="0" smtClean="0"/>
              <a:t>----</a:t>
            </a:r>
            <a:r>
              <a:rPr lang="en-US" b="1" dirty="0" err="1" smtClean="0"/>
              <a:t>e:i</a:t>
            </a:r>
            <a:r>
              <a:rPr lang="en-US" b="1" dirty="0" smtClean="0"/>
              <a:t> stem change</a:t>
            </a:r>
          </a:p>
          <a:p>
            <a:endParaRPr lang="en-US" b="1" dirty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043319"/>
              </p:ext>
            </p:extLst>
          </p:nvPr>
        </p:nvGraphicFramePr>
        <p:xfrm>
          <a:off x="1447800" y="2819400"/>
          <a:ext cx="6477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8500"/>
                <a:gridCol w="32385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preferir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preferí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preferimos</a:t>
                      </a:r>
                      <a:endParaRPr lang="en-US" sz="36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preferiste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pref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600" dirty="0" err="1" smtClean="0"/>
                        <a:t>rió</a:t>
                      </a:r>
                      <a:endParaRPr lang="en-US" sz="3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pref</a:t>
                      </a:r>
                      <a:r>
                        <a:rPr lang="en-US" sz="3600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US" sz="3600" dirty="0" err="1" smtClean="0"/>
                        <a:t>rieron</a:t>
                      </a:r>
                      <a:endParaRPr lang="en-US" sz="36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762000"/>
            <a:ext cx="75685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PRETERITE TENSE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190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658091"/>
          </a:xfrm>
        </p:spPr>
        <p:txBody>
          <a:bodyPr>
            <a:noAutofit/>
          </a:bodyPr>
          <a:lstStyle/>
          <a:p>
            <a:r>
              <a:rPr lang="en-US" sz="2400" dirty="0" smtClean="0"/>
              <a:t>PRETERITE TENSE: Irregulars</a:t>
            </a:r>
            <a:br>
              <a:rPr lang="en-US" sz="2400" dirty="0" smtClean="0"/>
            </a:br>
            <a:r>
              <a:rPr lang="en-US" sz="1800" i="1" dirty="0" smtClean="0"/>
              <a:t>(there are 96 forms)!!!</a:t>
            </a:r>
            <a:endParaRPr lang="en-US" sz="1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05800" cy="5867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6400" b="1" dirty="0" smtClean="0"/>
              <a:t>er</a:t>
            </a:r>
          </a:p>
          <a:p>
            <a:pPr marL="0" indent="0">
              <a:buNone/>
            </a:pPr>
            <a:r>
              <a:rPr lang="en-US" sz="1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en-US" sz="6400" b="1" dirty="0" smtClean="0"/>
              <a:t>r</a:t>
            </a:r>
          </a:p>
          <a:p>
            <a:pPr marL="0" indent="0">
              <a:buNone/>
            </a:pPr>
            <a:r>
              <a:rPr lang="en-US" sz="1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6400" b="1" dirty="0" smtClean="0"/>
              <a:t>ar, </a:t>
            </a:r>
            <a:r>
              <a:rPr lang="en-US" sz="6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6400" b="1" dirty="0" err="1" smtClean="0"/>
              <a:t>ecir</a:t>
            </a:r>
            <a:endParaRPr lang="en-US" sz="6400" b="1" dirty="0" smtClean="0"/>
          </a:p>
          <a:p>
            <a:pPr marL="0" indent="0">
              <a:buNone/>
            </a:pPr>
            <a:r>
              <a:rPr lang="en-US" sz="1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6400" b="1" dirty="0" err="1" smtClean="0"/>
              <a:t>er</a:t>
            </a:r>
            <a:r>
              <a:rPr lang="en-US" sz="6400" b="1" dirty="0" smtClean="0"/>
              <a:t>, </a:t>
            </a:r>
            <a:r>
              <a:rPr lang="en-US" sz="6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6400" b="1" dirty="0" err="1" smtClean="0"/>
              <a:t>enir</a:t>
            </a:r>
            <a:endParaRPr lang="en-US" sz="6400" b="1" dirty="0" smtClean="0"/>
          </a:p>
          <a:p>
            <a:pPr marL="0" indent="0">
              <a:buNone/>
            </a:pPr>
            <a:r>
              <a:rPr lang="en-US" sz="1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Q</a:t>
            </a:r>
            <a:r>
              <a:rPr lang="en-US" sz="6400" b="1" dirty="0" err="1" smtClean="0"/>
              <a:t>uerer</a:t>
            </a:r>
            <a:endParaRPr lang="en-US" sz="6400" b="1" dirty="0" smtClean="0"/>
          </a:p>
          <a:p>
            <a:pPr marL="0" indent="0">
              <a:buNone/>
            </a:pPr>
            <a:r>
              <a:rPr lang="en-US" sz="1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6400" b="1" dirty="0" err="1" smtClean="0"/>
              <a:t>oner</a:t>
            </a:r>
            <a:r>
              <a:rPr lang="en-US" sz="6400" b="1" dirty="0" smtClean="0"/>
              <a:t>, </a:t>
            </a:r>
            <a:r>
              <a:rPr lang="en-US" sz="6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6400" b="1" dirty="0" err="1" smtClean="0"/>
              <a:t>oder</a:t>
            </a:r>
            <a:r>
              <a:rPr lang="en-US" sz="6400" b="1" dirty="0" smtClean="0"/>
              <a:t>, </a:t>
            </a:r>
            <a:r>
              <a:rPr lang="en-US" sz="6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6400" b="1" dirty="0" err="1" smtClean="0"/>
              <a:t>roducir</a:t>
            </a:r>
            <a:endParaRPr lang="en-US" sz="6400" b="1" dirty="0" smtClean="0"/>
          </a:p>
          <a:p>
            <a:pPr marL="0" indent="0">
              <a:buNone/>
            </a:pPr>
            <a:r>
              <a:rPr lang="en-US" sz="12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6400" b="1" dirty="0" err="1" smtClean="0"/>
              <a:t>ndar</a:t>
            </a:r>
            <a:endParaRPr lang="en-US" sz="6400" b="1" dirty="0" smtClean="0"/>
          </a:p>
          <a:p>
            <a:pPr marL="0" indent="0">
              <a:buNone/>
            </a:pPr>
            <a:r>
              <a:rPr lang="en-US" sz="1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6400" b="1" dirty="0" smtClean="0"/>
              <a:t>ener, </a:t>
            </a:r>
            <a:r>
              <a:rPr lang="en-US" sz="6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6400" b="1" dirty="0" smtClean="0"/>
              <a:t>raer</a:t>
            </a:r>
          </a:p>
          <a:p>
            <a:pPr marL="0" indent="0">
              <a:buNone/>
            </a:pPr>
            <a:r>
              <a:rPr lang="en-US" sz="1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6400" b="1" dirty="0" smtClean="0"/>
              <a:t>aber</a:t>
            </a:r>
          </a:p>
          <a:p>
            <a:pPr marL="0" indent="0">
              <a:buNone/>
            </a:pPr>
            <a:r>
              <a:rPr lang="en-US" sz="1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</a:t>
            </a:r>
            <a:r>
              <a:rPr lang="en-US" sz="6400" b="1" dirty="0" smtClean="0"/>
              <a:t>aber, </a:t>
            </a:r>
            <a:r>
              <a:rPr lang="en-US" sz="6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</a:t>
            </a:r>
            <a:r>
              <a:rPr lang="en-US" sz="6400" b="1" dirty="0" err="1" smtClean="0"/>
              <a:t>acer</a:t>
            </a:r>
            <a:endParaRPr lang="en-US" sz="6400" b="1" dirty="0" smtClean="0"/>
          </a:p>
          <a:p>
            <a:pPr marL="0" indent="0">
              <a:buNone/>
            </a:pPr>
            <a:r>
              <a:rPr lang="en-US" sz="1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</a:t>
            </a:r>
            <a:r>
              <a:rPr lang="en-US" sz="6400" b="1" dirty="0" smtClean="0"/>
              <a:t>star</a:t>
            </a:r>
          </a:p>
          <a:p>
            <a:pPr marL="0" indent="0">
              <a:buNone/>
            </a:pPr>
            <a:r>
              <a:rPr lang="en-US" sz="1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6400" b="1" dirty="0" smtClean="0"/>
              <a:t>aber</a:t>
            </a:r>
            <a:endParaRPr lang="en-US" sz="72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34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369362"/>
              </p:ext>
            </p:extLst>
          </p:nvPr>
        </p:nvGraphicFramePr>
        <p:xfrm>
          <a:off x="457200" y="1600200"/>
          <a:ext cx="84582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133600"/>
                <a:gridCol w="381000"/>
                <a:gridCol w="1752600"/>
                <a:gridCol w="1981200"/>
              </a:tblGrid>
              <a:tr h="9715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SER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IR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fuimos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fui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fuimos</a:t>
                      </a:r>
                      <a:endParaRPr lang="en-US" sz="4400" dirty="0"/>
                    </a:p>
                  </a:txBody>
                  <a:tcPr/>
                </a:tc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fuiste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fuiste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fueron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fueron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10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967562"/>
              </p:ext>
            </p:extLst>
          </p:nvPr>
        </p:nvGraphicFramePr>
        <p:xfrm>
          <a:off x="533400" y="1524000"/>
          <a:ext cx="83820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609600"/>
                <a:gridCol w="1828800"/>
                <a:gridCol w="1981200"/>
              </a:tblGrid>
              <a:tr h="10858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dar</a:t>
                      </a:r>
                      <a:endParaRPr lang="en-US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ver</a:t>
                      </a:r>
                      <a:endParaRPr lang="en-US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di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dimos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vi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vimos</a:t>
                      </a:r>
                      <a:endParaRPr lang="en-US" sz="4800" dirty="0"/>
                    </a:p>
                  </a:txBody>
                  <a:tcPr/>
                </a:tc>
              </a:tr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diste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viste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8585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dio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dieron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vio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vieron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37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011240"/>
              </p:ext>
            </p:extLst>
          </p:nvPr>
        </p:nvGraphicFramePr>
        <p:xfrm>
          <a:off x="381002" y="1600200"/>
          <a:ext cx="8229597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474"/>
                <a:gridCol w="1058148"/>
                <a:gridCol w="380933"/>
                <a:gridCol w="1041843"/>
                <a:gridCol w="1447800"/>
                <a:gridCol w="396786"/>
                <a:gridCol w="1355814"/>
                <a:gridCol w="1447799"/>
              </a:tblGrid>
              <a:tr h="1123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tener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estar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andar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tuvimos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estuve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estuvimos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anduve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anduvimos</a:t>
                      </a:r>
                      <a:endParaRPr lang="en-US" sz="20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tuviste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estuviste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anduviste</a:t>
                      </a:r>
                      <a:endParaRPr lang="en-US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tuvieron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estuvo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estuvieron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anduvo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anduvieron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14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672633"/>
              </p:ext>
            </p:extLst>
          </p:nvPr>
        </p:nvGraphicFramePr>
        <p:xfrm>
          <a:off x="457200" y="1600200"/>
          <a:ext cx="8458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905000"/>
                <a:gridCol w="609600"/>
                <a:gridCol w="1752600"/>
                <a:gridCol w="2133600"/>
              </a:tblGrid>
              <a:tr h="11620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saber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caber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supe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supimos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cupe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cupimos</a:t>
                      </a:r>
                      <a:endParaRPr lang="en-US" sz="3600" dirty="0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supiste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cupiste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supo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supieron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cupo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cupieron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49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295096"/>
              </p:ext>
            </p:extLst>
          </p:nvPr>
        </p:nvGraphicFramePr>
        <p:xfrm>
          <a:off x="457200" y="1600200"/>
          <a:ext cx="8382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143000"/>
                <a:gridCol w="381000"/>
                <a:gridCol w="1447800"/>
                <a:gridCol w="1371600"/>
                <a:gridCol w="304800"/>
                <a:gridCol w="1219200"/>
                <a:gridCol w="1295400"/>
              </a:tblGrid>
              <a:tr h="1066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decir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traer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err="1" smtClean="0"/>
                        <a:t>producir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dije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dijimos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traje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trajimos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produje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produjimos</a:t>
                      </a:r>
                      <a:endParaRPr lang="en-US" sz="18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dijiste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trajiste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produjiste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dijo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dijeron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trajo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trajeron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produjo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produjeron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02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Preterite Tense is used to express completed past actions.  It has specific uses: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express a completed past action (“one &amp; done”)</a:t>
            </a:r>
            <a:endParaRPr lang="en-US" sz="2400" dirty="0" smtClean="0"/>
          </a:p>
          <a:p>
            <a:r>
              <a:rPr lang="en-US" sz="2800" dirty="0" smtClean="0"/>
              <a:t>narrate a series of completed past actions</a:t>
            </a:r>
          </a:p>
          <a:p>
            <a:r>
              <a:rPr lang="en-US" sz="2800" dirty="0" smtClean="0"/>
              <a:t>when an action </a:t>
            </a:r>
            <a:r>
              <a:rPr lang="en-US" sz="2800" i="1" dirty="0" smtClean="0"/>
              <a:t>began</a:t>
            </a:r>
            <a:r>
              <a:rPr lang="en-US" sz="2800" dirty="0" smtClean="0"/>
              <a:t> or </a:t>
            </a:r>
            <a:r>
              <a:rPr lang="en-US" sz="2800" i="1" dirty="0" smtClean="0"/>
              <a:t>ended</a:t>
            </a:r>
          </a:p>
          <a:p>
            <a:r>
              <a:rPr lang="en-US" sz="2800" dirty="0" smtClean="0"/>
              <a:t>interrupted a past action in progress</a:t>
            </a:r>
          </a:p>
        </p:txBody>
      </p:sp>
    </p:spTree>
    <p:extLst>
      <p:ext uri="{BB962C8B-B14F-4D97-AF65-F5344CB8AC3E}">
        <p14:creationId xmlns:p14="http://schemas.microsoft.com/office/powerpoint/2010/main" val="188659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382972"/>
              </p:ext>
            </p:extLst>
          </p:nvPr>
        </p:nvGraphicFramePr>
        <p:xfrm>
          <a:off x="457200" y="1600200"/>
          <a:ext cx="81534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9906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hacer</a:t>
                      </a:r>
                      <a:endParaRPr 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hice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hicimos</a:t>
                      </a:r>
                      <a:endParaRPr lang="en-US" sz="54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hiciste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hizo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hicieron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004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44814"/>
              </p:ext>
            </p:extLst>
          </p:nvPr>
        </p:nvGraphicFramePr>
        <p:xfrm>
          <a:off x="457200" y="1600200"/>
          <a:ext cx="8382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10668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venir</a:t>
                      </a:r>
                      <a:endParaRPr 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vine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vinimos</a:t>
                      </a:r>
                      <a:endParaRPr lang="en-US" sz="5400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viniste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vino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vinieron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8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79295"/>
              </p:ext>
            </p:extLst>
          </p:nvPr>
        </p:nvGraphicFramePr>
        <p:xfrm>
          <a:off x="457200" y="1600200"/>
          <a:ext cx="8305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11430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querer</a:t>
                      </a:r>
                      <a:endParaRPr lang="en-US" sz="4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quise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quisimos</a:t>
                      </a:r>
                      <a:endParaRPr lang="en-US" sz="48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quisiste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8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quiso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/>
                        <a:t>quisieron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92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843683"/>
              </p:ext>
            </p:extLst>
          </p:nvPr>
        </p:nvGraphicFramePr>
        <p:xfrm>
          <a:off x="457200" y="1600200"/>
          <a:ext cx="8305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11049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poder</a:t>
                      </a:r>
                      <a:endParaRPr lang="en-US" sz="4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pude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pudimos</a:t>
                      </a:r>
                      <a:endParaRPr lang="en-US" sz="4400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pudiste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049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pudo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/>
                        <a:t>pudieron</a:t>
                      </a:r>
                      <a:endParaRPr lang="en-US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09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036152"/>
              </p:ext>
            </p:extLst>
          </p:nvPr>
        </p:nvGraphicFramePr>
        <p:xfrm>
          <a:off x="457200" y="1600200"/>
          <a:ext cx="83820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11239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poner</a:t>
                      </a:r>
                      <a:endParaRPr lang="en-US" sz="5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puse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pusimos</a:t>
                      </a:r>
                      <a:endParaRPr lang="en-US" sz="5400" dirty="0"/>
                    </a:p>
                  </a:txBody>
                  <a:tcPr/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pusiste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5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puso</a:t>
                      </a:r>
                      <a:endParaRPr lang="en-US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pusieron</a:t>
                      </a:r>
                      <a:endParaRPr lang="en-US" sz="5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91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192067"/>
              </p:ext>
            </p:extLst>
          </p:nvPr>
        </p:nvGraphicFramePr>
        <p:xfrm>
          <a:off x="457200" y="1600200"/>
          <a:ext cx="8153400" cy="285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3400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haber</a:t>
                      </a:r>
                      <a:endParaRPr lang="en-US" sz="5400" dirty="0"/>
                    </a:p>
                  </a:txBody>
                  <a:tcPr/>
                </a:tc>
              </a:tr>
              <a:tr h="194310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 smtClean="0"/>
                        <a:t>hubo</a:t>
                      </a:r>
                      <a:endParaRPr lang="en-US" sz="5400" dirty="0" smtClean="0"/>
                    </a:p>
                    <a:p>
                      <a:pPr algn="ctr"/>
                      <a:r>
                        <a:rPr lang="en-US" sz="5400" i="1" dirty="0" smtClean="0"/>
                        <a:t>(there</a:t>
                      </a:r>
                      <a:r>
                        <a:rPr lang="en-US" sz="5400" i="1" baseline="0" dirty="0" smtClean="0"/>
                        <a:t> was/there were)</a:t>
                      </a:r>
                      <a:endParaRPr lang="en-US" sz="54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4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PRETERITE TENSE: Meaning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verbs change meaning in the preterite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53442"/>
              </p:ext>
            </p:extLst>
          </p:nvPr>
        </p:nvGraphicFramePr>
        <p:xfrm>
          <a:off x="381000" y="2514600"/>
          <a:ext cx="81661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143000"/>
                <a:gridCol w="1447800"/>
                <a:gridCol w="1524000"/>
                <a:gridCol w="1295400"/>
                <a:gridCol w="1384300"/>
              </a:tblGrid>
              <a:tr h="68580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querer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conocer</a:t>
                      </a:r>
                      <a:endParaRPr lang="en-US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Affirmative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Negative</a:t>
                      </a:r>
                      <a:endParaRPr lang="en-US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succeeded</a:t>
                      </a:r>
                      <a:endParaRPr lang="en-US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received</a:t>
                      </a:r>
                      <a:endParaRPr lang="en-US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found out</a:t>
                      </a:r>
                      <a:endParaRPr lang="en-US" i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i="1" dirty="0" smtClean="0"/>
                    </a:p>
                    <a:p>
                      <a:pPr algn="ctr"/>
                      <a:r>
                        <a:rPr lang="en-US" i="1" dirty="0" smtClean="0"/>
                        <a:t>met</a:t>
                      </a:r>
                      <a:endParaRPr lang="en-US" i="1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tried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refused</a:t>
                      </a:r>
                      <a:endParaRPr lang="en-US" i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05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TENSE: Irregulars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Note:  irregular preterite verbs (SIDVQPATCHES) do not have any written accent marks in their conjugations.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7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u="sng" dirty="0" smtClean="0"/>
              <a:t>Formation of Regular Verbs</a:t>
            </a:r>
          </a:p>
          <a:p>
            <a:pPr marL="0" indent="0" algn="ctr">
              <a:buNone/>
            </a:pPr>
            <a:endParaRPr lang="en-US" b="1" u="sng" dirty="0"/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What do you notice about these forms?</a:t>
            </a:r>
          </a:p>
          <a:p>
            <a:pPr marL="0" indent="0" algn="ctr">
              <a:buNone/>
            </a:pPr>
            <a:r>
              <a:rPr lang="en-US" sz="2800" dirty="0" smtClean="0"/>
              <a:t>Are there any patterns you can detect?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10354"/>
              </p:ext>
            </p:extLst>
          </p:nvPr>
        </p:nvGraphicFramePr>
        <p:xfrm>
          <a:off x="1524000" y="2667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HABLAR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VIVIR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yo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habl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é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viv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tú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habl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aste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iste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viv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iste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él</a:t>
                      </a:r>
                      <a:r>
                        <a:rPr lang="en-US" sz="1600" b="1" dirty="0" smtClean="0"/>
                        <a:t>/</a:t>
                      </a:r>
                      <a:r>
                        <a:rPr lang="en-US" sz="1600" b="1" dirty="0" err="1" smtClean="0"/>
                        <a:t>ella</a:t>
                      </a:r>
                      <a:r>
                        <a:rPr lang="en-US" sz="1600" b="1" dirty="0" smtClean="0"/>
                        <a:t>/</a:t>
                      </a:r>
                      <a:r>
                        <a:rPr lang="en-US" sz="1600" b="1" dirty="0" err="1" smtClean="0"/>
                        <a:t>Ud</a:t>
                      </a:r>
                      <a:r>
                        <a:rPr lang="en-US" sz="1600" b="1" dirty="0" smtClean="0"/>
                        <a:t>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habl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ó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ió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viv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ió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nosotros/as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habl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amos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imos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viv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imos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 smtClean="0"/>
                        <a:t>ellos</a:t>
                      </a:r>
                      <a:r>
                        <a:rPr lang="en-US" sz="1600" b="1" dirty="0" smtClean="0"/>
                        <a:t>/</a:t>
                      </a:r>
                      <a:r>
                        <a:rPr lang="en-US" sz="1600" b="1" dirty="0" err="1" smtClean="0"/>
                        <a:t>ellas</a:t>
                      </a:r>
                      <a:r>
                        <a:rPr lang="en-US" sz="1600" b="1" dirty="0" smtClean="0"/>
                        <a:t>/</a:t>
                      </a:r>
                      <a:r>
                        <a:rPr lang="en-US" sz="1600" b="1" dirty="0" err="1" smtClean="0"/>
                        <a:t>Uds</a:t>
                      </a:r>
                      <a:r>
                        <a:rPr lang="en-US" sz="1600" b="1" dirty="0" smtClean="0"/>
                        <a:t>.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habl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aron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ieron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viv</a:t>
                      </a:r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ieron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546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u="sng" dirty="0" err="1" smtClean="0"/>
              <a:t>Yo</a:t>
            </a:r>
            <a:r>
              <a:rPr lang="en-US" b="1" u="sng" dirty="0" smtClean="0"/>
              <a:t> form spelling changes</a:t>
            </a:r>
          </a:p>
          <a:p>
            <a:pPr algn="ctr"/>
            <a:r>
              <a:rPr lang="en-US" sz="2800" i="1" dirty="0" smtClean="0"/>
              <a:t>these changes only occur in the YO form.  All other conjugations follow the rules for regular verbs.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Why do you think these changes occur?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17635"/>
              </p:ext>
            </p:extLst>
          </p:nvPr>
        </p:nvGraphicFramePr>
        <p:xfrm>
          <a:off x="1371600" y="32766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zar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c→qu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g→gu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err="1" smtClean="0"/>
                        <a:t>z→c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practicar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pagar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almorzar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practi</a:t>
                      </a:r>
                      <a:r>
                        <a:rPr lang="en-US" b="1" i="1" dirty="0" err="1" smtClean="0"/>
                        <a:t>qu</a:t>
                      </a:r>
                      <a:r>
                        <a:rPr lang="en-US" dirty="0" err="1" smtClean="0"/>
                        <a:t>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</a:t>
                      </a:r>
                      <a:r>
                        <a:rPr lang="en-US" b="1" i="1" dirty="0" err="1" smtClean="0"/>
                        <a:t>gu</a:t>
                      </a:r>
                      <a:r>
                        <a:rPr lang="en-US" dirty="0" err="1" smtClean="0"/>
                        <a:t>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almor</a:t>
                      </a:r>
                      <a:r>
                        <a:rPr lang="en-US" b="1" i="1" dirty="0" err="1" smtClean="0"/>
                        <a:t>c</a:t>
                      </a:r>
                      <a:r>
                        <a:rPr lang="en-US" dirty="0" err="1" smtClean="0"/>
                        <a:t>é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118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examples: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781922"/>
              </p:ext>
            </p:extLst>
          </p:nvPr>
        </p:nvGraphicFramePr>
        <p:xfrm>
          <a:off x="1295400" y="25146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-car</a:t>
                      </a:r>
                    </a:p>
                    <a:p>
                      <a:pPr algn="ctr"/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c→qu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-gar</a:t>
                      </a:r>
                    </a:p>
                    <a:p>
                      <a:pPr algn="ctr"/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g→gu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zar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z→c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buscar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llegar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cazar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tocar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jugar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comenzar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calificar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apagar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empezar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dedicar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smtClean="0"/>
                        <a:t>ncargarse</a:t>
                      </a:r>
                      <a:r>
                        <a:rPr lang="en-US" baseline="0" dirty="0" smtClean="0"/>
                        <a:t> 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aterrizar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274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Spelling changes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 and –ir verbs that have a stem that ends in a vowel will have a </a:t>
            </a:r>
            <a:r>
              <a:rPr lang="en-US" b="1" i="1" u="sng" dirty="0" smtClean="0"/>
              <a:t>written accent </a:t>
            </a:r>
            <a:r>
              <a:rPr lang="en-US" dirty="0" smtClean="0"/>
              <a:t>in </a:t>
            </a:r>
            <a:r>
              <a:rPr lang="en-US" smtClean="0"/>
              <a:t>the tú/nosotros(as</a:t>
            </a:r>
            <a:r>
              <a:rPr lang="en-US" dirty="0" smtClean="0"/>
              <a:t>) forms, as well as an </a:t>
            </a:r>
            <a:r>
              <a:rPr lang="en-US" b="1" i="1" u="sng" dirty="0" err="1" smtClean="0"/>
              <a:t>i→y</a:t>
            </a:r>
            <a:r>
              <a:rPr lang="en-US" dirty="0" smtClean="0"/>
              <a:t> spelling change in 3</a:t>
            </a:r>
            <a:r>
              <a:rPr lang="en-US" baseline="30000" dirty="0" smtClean="0"/>
              <a:t>rd</a:t>
            </a:r>
            <a:r>
              <a:rPr lang="en-US" dirty="0" smtClean="0"/>
              <a:t> person </a:t>
            </a:r>
          </a:p>
          <a:p>
            <a:pPr marL="0" indent="0" algn="ctr">
              <a:buNone/>
            </a:pPr>
            <a:r>
              <a:rPr lang="en-US" dirty="0" smtClean="0"/>
              <a:t>(</a:t>
            </a:r>
            <a:r>
              <a:rPr lang="en-US" dirty="0" err="1" smtClean="0"/>
              <a:t>él</a:t>
            </a:r>
            <a:r>
              <a:rPr lang="en-US" dirty="0" smtClean="0"/>
              <a:t>/</a:t>
            </a:r>
            <a:r>
              <a:rPr lang="en-US" dirty="0" err="1" smtClean="0"/>
              <a:t>ella</a:t>
            </a:r>
            <a:r>
              <a:rPr lang="en-US" dirty="0" smtClean="0"/>
              <a:t>/</a:t>
            </a:r>
            <a:r>
              <a:rPr lang="en-US" dirty="0" err="1" smtClean="0"/>
              <a:t>Ud</a:t>
            </a:r>
            <a:r>
              <a:rPr lang="en-US" dirty="0" smtClean="0"/>
              <a:t>. &amp; </a:t>
            </a:r>
            <a:r>
              <a:rPr lang="en-US" dirty="0" err="1" smtClean="0"/>
              <a:t>ellos</a:t>
            </a:r>
            <a:r>
              <a:rPr lang="en-US" dirty="0" smtClean="0"/>
              <a:t>/</a:t>
            </a:r>
            <a:r>
              <a:rPr lang="en-US" dirty="0" err="1" smtClean="0"/>
              <a:t>ellas</a:t>
            </a:r>
            <a:r>
              <a:rPr lang="en-US" dirty="0" smtClean="0"/>
              <a:t>/</a:t>
            </a:r>
            <a:r>
              <a:rPr lang="en-US" dirty="0" err="1" smtClean="0"/>
              <a:t>Uds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Spelling changes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387308"/>
              </p:ext>
            </p:extLst>
          </p:nvPr>
        </p:nvGraphicFramePr>
        <p:xfrm>
          <a:off x="1371600" y="2438400"/>
          <a:ext cx="60960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caer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creer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leer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oír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ca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cre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o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ca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2800" dirty="0" err="1" smtClean="0"/>
                        <a:t>ste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cre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2800" dirty="0" err="1" smtClean="0"/>
                        <a:t>ste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2800" dirty="0" err="1" smtClean="0"/>
                        <a:t>ste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o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2800" dirty="0" err="1" smtClean="0"/>
                        <a:t>ste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ca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800" dirty="0" err="1" smtClean="0"/>
                        <a:t>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cre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800" dirty="0" err="1" smtClean="0"/>
                        <a:t>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800" dirty="0" err="1" smtClean="0"/>
                        <a:t>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o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800" dirty="0" err="1" smtClean="0"/>
                        <a:t>ó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ca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2800" dirty="0" err="1" smtClean="0"/>
                        <a:t>mos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cre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2800" dirty="0" err="1" smtClean="0"/>
                        <a:t>mos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2800" dirty="0" err="1" smtClean="0"/>
                        <a:t>mos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o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en-US" sz="2800" dirty="0" err="1" smtClean="0"/>
                        <a:t>mos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ca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800" dirty="0" err="1" smtClean="0"/>
                        <a:t>eron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cre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800" dirty="0" err="1" smtClean="0"/>
                        <a:t>eron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le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800" dirty="0" err="1" smtClean="0"/>
                        <a:t>eron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o</a:t>
                      </a:r>
                      <a:r>
                        <a:rPr lang="en-US" sz="280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800" dirty="0" err="1" smtClean="0"/>
                        <a:t>eron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49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verbs are also known as </a:t>
            </a:r>
            <a:r>
              <a:rPr lang="en-US" i="1" dirty="0" smtClean="0"/>
              <a:t>slipper verbs </a:t>
            </a:r>
            <a:r>
              <a:rPr lang="en-US" dirty="0" smtClean="0"/>
              <a:t>because the spelling change only occurs in the bottom row of conjugations: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83741"/>
              </p:ext>
            </p:extLst>
          </p:nvPr>
        </p:nvGraphicFramePr>
        <p:xfrm>
          <a:off x="1143000" y="3429000"/>
          <a:ext cx="6096000" cy="280416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leer</a:t>
                      </a:r>
                      <a:endParaRPr lang="en-US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leí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leímos</a:t>
                      </a:r>
                      <a:endParaRPr lang="en-US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leíste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leyó</a:t>
                      </a:r>
                      <a:endParaRPr lang="en-US" sz="40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/>
                        <a:t>leyeron</a:t>
                      </a:r>
                      <a:endParaRPr lang="en-US" sz="4000" b="1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16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PRETERITE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-</a:t>
            </a:r>
            <a:r>
              <a:rPr lang="en-US" b="1" i="1" dirty="0" err="1" smtClean="0"/>
              <a:t>uir</a:t>
            </a:r>
            <a:r>
              <a:rPr lang="en-US" b="1" i="1" dirty="0" smtClean="0"/>
              <a:t> </a:t>
            </a:r>
            <a:r>
              <a:rPr lang="en-US" b="1" dirty="0" smtClean="0"/>
              <a:t>verbs</a:t>
            </a:r>
          </a:p>
          <a:p>
            <a:pPr marL="0" indent="0" algn="ctr">
              <a:buNone/>
            </a:pPr>
            <a:r>
              <a:rPr lang="en-US" sz="2400" dirty="0" smtClean="0"/>
              <a:t>Verbs that end in –</a:t>
            </a:r>
            <a:r>
              <a:rPr lang="en-US" sz="2400" dirty="0" err="1" smtClean="0"/>
              <a:t>uir</a:t>
            </a:r>
            <a:r>
              <a:rPr lang="en-US" sz="2400" dirty="0" smtClean="0"/>
              <a:t> also are slipper verbs </a:t>
            </a:r>
            <a:r>
              <a:rPr lang="en-US" sz="2400" b="1" i="1" dirty="0" smtClean="0"/>
              <a:t>BUT</a:t>
            </a:r>
            <a:r>
              <a:rPr lang="en-US" sz="2400" dirty="0" smtClean="0"/>
              <a:t> they do not have accent marks in the tú or nosotros/as forms</a:t>
            </a: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492633"/>
              </p:ext>
            </p:extLst>
          </p:nvPr>
        </p:nvGraphicFramePr>
        <p:xfrm>
          <a:off x="304800" y="3047999"/>
          <a:ext cx="8610600" cy="313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100"/>
                <a:gridCol w="1460500"/>
                <a:gridCol w="1409700"/>
                <a:gridCol w="1435100"/>
                <a:gridCol w="1435100"/>
                <a:gridCol w="1435100"/>
              </a:tblGrid>
              <a:tr h="754008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construir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bg1"/>
                          </a:solidFill>
                        </a:rPr>
                        <a:t>incluir</a:t>
                      </a:r>
                      <a:endParaRPr lang="en-US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influir</a:t>
                      </a:r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40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construí</a:t>
                      </a:r>
                      <a:endParaRPr lang="en-US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construimos</a:t>
                      </a:r>
                      <a:endParaRPr lang="en-US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incluí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incluimos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influí</a:t>
                      </a:r>
                      <a:endParaRPr lang="en-US" sz="18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influimos</a:t>
                      </a:r>
                      <a:endParaRPr lang="en-US" sz="18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8736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construiste</a:t>
                      </a:r>
                      <a:endParaRPr lang="en-US" sz="18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incluiste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influiste</a:t>
                      </a:r>
                      <a:endParaRPr lang="en-US" sz="1800" b="1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75400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construyó</a:t>
                      </a:r>
                      <a:endParaRPr lang="en-US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construyeron</a:t>
                      </a:r>
                      <a:endParaRPr lang="en-US" sz="1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incluyó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bg1"/>
                          </a:solidFill>
                        </a:rPr>
                        <a:t>incluyeron</a:t>
                      </a: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influyó</a:t>
                      </a:r>
                      <a:endParaRPr lang="en-US" sz="1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influyeron</a:t>
                      </a:r>
                      <a:endParaRPr lang="en-US" sz="1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20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1456</TotalTime>
  <Words>684</Words>
  <Application>Microsoft Office PowerPoint</Application>
  <PresentationFormat>On-screen Show (4:3)</PresentationFormat>
  <Paragraphs>333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PRETERITE TENSE</vt:lpstr>
      <vt:lpstr>PRETERITE TENSE</vt:lpstr>
      <vt:lpstr>PRETERITE TENSE</vt:lpstr>
      <vt:lpstr>PRETERITE TENSE</vt:lpstr>
      <vt:lpstr>PRETERITE TENSE</vt:lpstr>
      <vt:lpstr>PRETERITE TENSE</vt:lpstr>
      <vt:lpstr>PRETERITE TENSE</vt:lpstr>
      <vt:lpstr>PRETERITE TENSE</vt:lpstr>
      <vt:lpstr>PRETERITE TENSE</vt:lpstr>
      <vt:lpstr>PRETERITE TENSE</vt:lpstr>
      <vt:lpstr>PRETERITE TENSE</vt:lpstr>
      <vt:lpstr>PRETERITE TENSE</vt:lpstr>
      <vt:lpstr> </vt:lpstr>
      <vt:lpstr>PRETERITE TENSE: Irregulars (there are 96 forms)!!!</vt:lpstr>
      <vt:lpstr>PRETERITE TENSE: Irregulars</vt:lpstr>
      <vt:lpstr>PRETERITE TENSE: Irregulars</vt:lpstr>
      <vt:lpstr>PRETERITE TENSE: Irregulars</vt:lpstr>
      <vt:lpstr>PRETERITE TENSE: Irregulars</vt:lpstr>
      <vt:lpstr>PRETERITE TENSE: Irregulars</vt:lpstr>
      <vt:lpstr>PRETERITE TENSE: Irregulars</vt:lpstr>
      <vt:lpstr>PRETERITE TENSE: Irregulars</vt:lpstr>
      <vt:lpstr>PRETERITE TENSE: Irregulars</vt:lpstr>
      <vt:lpstr>PRETERITE TENSE: Irregulars</vt:lpstr>
      <vt:lpstr>PRETERITE TENSE: Irregulars</vt:lpstr>
      <vt:lpstr>PRETERITE TENSE: Irregulars</vt:lpstr>
      <vt:lpstr>PRETERITE TENSE: Meaning Changes</vt:lpstr>
      <vt:lpstr>PRETERITE TENSE: Irregulars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TENSE</dc:title>
  <dc:creator>Marnie Kozielski</dc:creator>
  <cp:lastModifiedBy>Kozielski, Marnie</cp:lastModifiedBy>
  <cp:revision>49</cp:revision>
  <dcterms:created xsi:type="dcterms:W3CDTF">2015-06-25T17:11:15Z</dcterms:created>
  <dcterms:modified xsi:type="dcterms:W3CDTF">2016-01-28T19:31:21Z</dcterms:modified>
</cp:coreProperties>
</file>