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6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6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4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9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3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1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5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9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3FE9-FE98-4432-B5C4-212DD9E2406E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7180-D6A4-4B30-B50E-CF04794E0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err="1" smtClean="0"/>
              <a:t>venir</a:t>
            </a:r>
            <a:r>
              <a:rPr lang="en-US" dirty="0" smtClean="0"/>
              <a:t> + present participle = </a:t>
            </a:r>
            <a:r>
              <a:rPr lang="en-US" i="1" dirty="0" smtClean="0"/>
              <a:t>been doing </a:t>
            </a:r>
            <a:r>
              <a:rPr lang="en-US" dirty="0" smtClean="0"/>
              <a:t>(accumulates and increases over time)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empleado</a:t>
            </a:r>
            <a:r>
              <a:rPr lang="en-US" dirty="0" smtClean="0"/>
              <a:t> </a:t>
            </a:r>
            <a:r>
              <a:rPr lang="en-US" b="1" i="1" dirty="0" err="1" smtClean="0"/>
              <a:t>viene</a:t>
            </a:r>
            <a:r>
              <a:rPr lang="en-US" b="1" i="1" dirty="0" smtClean="0"/>
              <a:t> </a:t>
            </a:r>
            <a:r>
              <a:rPr lang="en-US" b="1" i="1" dirty="0" err="1" smtClean="0"/>
              <a:t>insistiendo</a:t>
            </a:r>
            <a:r>
              <a:rPr lang="en-US" b="1" i="1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plan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varias</a:t>
            </a:r>
            <a:r>
              <a:rPr lang="en-US" dirty="0" smtClean="0"/>
              <a:t> </a:t>
            </a:r>
            <a:r>
              <a:rPr lang="en-US" dirty="0" err="1" smtClean="0"/>
              <a:t>semanas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The employee </a:t>
            </a:r>
            <a:r>
              <a:rPr lang="en-US" i="1" u="sng" dirty="0" smtClean="0"/>
              <a:t>has been insisting </a:t>
            </a:r>
            <a:r>
              <a:rPr lang="en-US" i="1" dirty="0" smtClean="0"/>
              <a:t>on the plan for several weeks.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andar</a:t>
            </a:r>
            <a:r>
              <a:rPr lang="en-US" dirty="0" smtClean="0"/>
              <a:t> + present participle = </a:t>
            </a:r>
            <a:r>
              <a:rPr lang="en-US" i="1" dirty="0" smtClean="0"/>
              <a:t>going around    						doing/always doing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800" dirty="0" smtClean="0"/>
              <a:t>Los </a:t>
            </a:r>
            <a:r>
              <a:rPr lang="en-US" sz="2800" dirty="0" err="1" smtClean="0"/>
              <a:t>alumnos</a:t>
            </a:r>
            <a:r>
              <a:rPr lang="en-US" sz="2800" dirty="0" smtClean="0"/>
              <a:t> </a:t>
            </a:r>
            <a:r>
              <a:rPr lang="en-US" sz="2800" dirty="0" err="1" smtClean="0"/>
              <a:t>siempre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andan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quejando</a:t>
            </a:r>
            <a:r>
              <a:rPr lang="en-US" sz="2800" b="1" i="1" dirty="0"/>
              <a:t> </a:t>
            </a:r>
            <a:r>
              <a:rPr lang="en-US" sz="2800" dirty="0" smtClean="0"/>
              <a:t>de la </a:t>
            </a:r>
            <a:r>
              <a:rPr lang="en-US" sz="2800" dirty="0" err="1" smtClean="0"/>
              <a:t>tarea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The students </a:t>
            </a:r>
            <a:r>
              <a:rPr lang="en-US" sz="2800" i="1" u="sng" dirty="0" smtClean="0"/>
              <a:t>are</a:t>
            </a:r>
            <a:r>
              <a:rPr lang="en-US" sz="2800" dirty="0" smtClean="0"/>
              <a:t> always </a:t>
            </a:r>
            <a:r>
              <a:rPr lang="en-US" sz="2800" i="1" u="sng" dirty="0" smtClean="0"/>
              <a:t>going around complaining </a:t>
            </a:r>
            <a:r>
              <a:rPr lang="en-US" sz="2800" dirty="0" smtClean="0"/>
              <a:t>about the homework.</a:t>
            </a:r>
            <a:endParaRPr lang="en-US" sz="28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0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¡</a:t>
            </a:r>
            <a:r>
              <a:rPr lang="en-US" b="1" dirty="0" err="1" smtClean="0"/>
              <a:t>Avanzado</a:t>
            </a:r>
            <a:r>
              <a:rPr lang="en-US" b="1" dirty="0" smtClean="0"/>
              <a:t>!</a:t>
            </a:r>
            <a:endParaRPr lang="en-US" b="1" dirty="0"/>
          </a:p>
          <a:p>
            <a:pPr marL="0" indent="0" algn="ctr">
              <a:buNone/>
            </a:pPr>
            <a:r>
              <a:rPr lang="en-US" dirty="0" smtClean="0"/>
              <a:t>The present participle can be used with other tenses: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Past Progressive:</a:t>
            </a:r>
          </a:p>
          <a:p>
            <a:pPr marL="0" indent="0" algn="ctr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i="1" dirty="0" err="1" smtClean="0"/>
              <a:t>estaba</a:t>
            </a:r>
            <a:r>
              <a:rPr lang="en-US" b="1" i="1" dirty="0" smtClean="0"/>
              <a:t> </a:t>
            </a:r>
            <a:r>
              <a:rPr lang="en-US" b="1" i="1" dirty="0" err="1" smtClean="0"/>
              <a:t>estudiando</a:t>
            </a:r>
            <a:r>
              <a:rPr lang="en-US" b="1" i="1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teléfono</a:t>
            </a:r>
            <a:r>
              <a:rPr lang="en-US" dirty="0" smtClean="0"/>
              <a:t> </a:t>
            </a:r>
            <a:r>
              <a:rPr lang="en-US" dirty="0" err="1" smtClean="0"/>
              <a:t>sonó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I </a:t>
            </a:r>
            <a:r>
              <a:rPr lang="en-US" i="1" u="sng" dirty="0" smtClean="0"/>
              <a:t>was studying </a:t>
            </a:r>
            <a:r>
              <a:rPr lang="en-US" i="1" dirty="0" smtClean="0"/>
              <a:t>when the phone rang.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u="sng" dirty="0" smtClean="0"/>
              <a:t>Future Progressive:</a:t>
            </a:r>
          </a:p>
          <a:p>
            <a:pPr marL="0" indent="0">
              <a:buNone/>
            </a:pPr>
            <a:r>
              <a:rPr lang="en-US" b="1" i="1" dirty="0" err="1" smtClean="0"/>
              <a:t>Estaremos</a:t>
            </a:r>
            <a:r>
              <a:rPr lang="en-US" b="1" i="1" dirty="0" smtClean="0"/>
              <a:t> </a:t>
            </a:r>
            <a:r>
              <a:rPr lang="en-US" b="1" i="1" dirty="0" err="1" smtClean="0"/>
              <a:t>abordando</a:t>
            </a:r>
            <a:r>
              <a:rPr lang="en-US" b="1" i="1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avión</a:t>
            </a:r>
            <a:r>
              <a:rPr lang="en-US" dirty="0" smtClean="0"/>
              <a:t> para Madrid pronto.</a:t>
            </a:r>
          </a:p>
          <a:p>
            <a:pPr marL="0" indent="0">
              <a:buNone/>
            </a:pPr>
            <a:r>
              <a:rPr lang="en-US" i="1" u="sng" dirty="0" smtClean="0"/>
              <a:t>We will be boarding </a:t>
            </a:r>
            <a:r>
              <a:rPr lang="en-US" dirty="0" smtClean="0"/>
              <a:t>the plane for Madrid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5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the Present Progressive Tense is to indicate an action currently in </a:t>
            </a:r>
            <a:r>
              <a:rPr lang="en-US" dirty="0" smtClean="0"/>
              <a:t>progress/happening </a:t>
            </a:r>
            <a:r>
              <a:rPr lang="en-US" dirty="0" smtClean="0"/>
              <a:t>right now.  It is equivalent to the English translation </a:t>
            </a:r>
            <a:r>
              <a:rPr lang="en-US" i="1" dirty="0" smtClean="0"/>
              <a:t>is/are (doing something).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Formation: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b="1" dirty="0" smtClean="0"/>
              <a:t>estar + present participle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Formation of Regular Present Participles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2599"/>
              </p:ext>
            </p:extLst>
          </p:nvPr>
        </p:nvGraphicFramePr>
        <p:xfrm>
          <a:off x="1524000" y="2514600"/>
          <a:ext cx="6629400" cy="24476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INFINITVE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ENDING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PRESENT PARTICIPLE</a:t>
                      </a:r>
                      <a:endParaRPr lang="en-US" sz="1600" b="1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hablar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habl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ando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hablando</a:t>
                      </a:r>
                      <a:endParaRPr lang="en-US" sz="2800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iendo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comiendo</a:t>
                      </a:r>
                      <a:endParaRPr lang="en-US" sz="2800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vivir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viv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iendo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viviendo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3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–</a:t>
            </a:r>
            <a:r>
              <a:rPr lang="en-US" i="1" dirty="0" err="1" smtClean="0"/>
              <a:t>ando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-</a:t>
            </a:r>
            <a:r>
              <a:rPr lang="en-US" i="1" dirty="0" err="1" smtClean="0"/>
              <a:t>iendo</a:t>
            </a:r>
            <a:r>
              <a:rPr lang="en-US" i="1" dirty="0" smtClean="0"/>
              <a:t> </a:t>
            </a:r>
            <a:r>
              <a:rPr lang="en-US" dirty="0" smtClean="0"/>
              <a:t>endings are equivalent to the </a:t>
            </a:r>
            <a:r>
              <a:rPr lang="en-US" i="1" dirty="0" smtClean="0"/>
              <a:t>–</a:t>
            </a:r>
            <a:r>
              <a:rPr lang="en-US" i="1" dirty="0" err="1" smtClean="0"/>
              <a:t>ing</a:t>
            </a:r>
            <a:r>
              <a:rPr lang="en-US" i="1" dirty="0" smtClean="0"/>
              <a:t> </a:t>
            </a:r>
            <a:r>
              <a:rPr lang="en-US" dirty="0" smtClean="0"/>
              <a:t>suffix in English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err="1" smtClean="0"/>
              <a:t>Ejemplos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/>
              <a:t>Estoy</a:t>
            </a:r>
            <a:r>
              <a:rPr lang="en-US" b="1" dirty="0" smtClean="0"/>
              <a:t> </a:t>
            </a:r>
            <a:r>
              <a:rPr lang="en-US" b="1" dirty="0" err="1" smtClean="0"/>
              <a:t>hablando</a:t>
            </a:r>
            <a:r>
              <a:rPr lang="en-US" b="1" dirty="0" smtClean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ella</a:t>
            </a:r>
            <a:r>
              <a:rPr lang="en-US" dirty="0" smtClean="0"/>
              <a:t>.	</a:t>
            </a:r>
          </a:p>
          <a:p>
            <a:pPr marL="0" indent="0" algn="ctr">
              <a:buNone/>
            </a:pPr>
            <a:r>
              <a:rPr lang="en-US" i="1" dirty="0" smtClean="0"/>
              <a:t>I am talking/speaking with her.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b="1" dirty="0" err="1" smtClean="0"/>
              <a:t>Estamos</a:t>
            </a:r>
            <a:r>
              <a:rPr lang="en-US" b="1" dirty="0"/>
              <a:t> </a:t>
            </a:r>
            <a:r>
              <a:rPr lang="en-US" b="1" dirty="0" err="1" smtClean="0"/>
              <a:t>comiendo</a:t>
            </a:r>
            <a:r>
              <a:rPr lang="en-US" b="1" dirty="0" smtClean="0"/>
              <a:t> </a:t>
            </a:r>
            <a:r>
              <a:rPr lang="en-US" dirty="0" smtClean="0"/>
              <a:t>enchiladas.</a:t>
            </a:r>
          </a:p>
          <a:p>
            <a:pPr marL="0" indent="0" algn="ctr">
              <a:buNone/>
            </a:pPr>
            <a:r>
              <a:rPr lang="en-US" i="1" dirty="0" smtClean="0"/>
              <a:t>We are eating enchiladas.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b="1" dirty="0" err="1" smtClean="0"/>
              <a:t>Estás</a:t>
            </a:r>
            <a:r>
              <a:rPr lang="en-US" b="1" dirty="0" smtClean="0"/>
              <a:t> </a:t>
            </a:r>
            <a:r>
              <a:rPr lang="en-US" b="1" dirty="0" err="1" smtClean="0"/>
              <a:t>viviendo</a:t>
            </a:r>
            <a:r>
              <a:rPr lang="en-US" b="1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apartamento</a:t>
            </a:r>
            <a:r>
              <a:rPr lang="en-US" i="1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You are living in an apartment.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Stem –changes, irregulars and spelling changes</a:t>
            </a:r>
          </a:p>
          <a:p>
            <a:r>
              <a:rPr lang="en-US" dirty="0" smtClean="0"/>
              <a:t>-</a:t>
            </a:r>
            <a:r>
              <a:rPr lang="en-US" sz="2800" dirty="0" smtClean="0"/>
              <a:t>ir verbs that stem-change in the present tense have a stem-change in the present participle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26016"/>
              </p:ext>
            </p:extLst>
          </p:nvPr>
        </p:nvGraphicFramePr>
        <p:xfrm>
          <a:off x="1143000" y="32766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 PARTICIPLE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decir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ciendo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dormir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dirty="0" err="1" smtClean="0"/>
                        <a:t>rmiendo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mentir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ntiendo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dirty="0" err="1" smtClean="0"/>
                        <a:t>riendo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diendo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sentir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ntiendo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sugerir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sug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riendo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preferir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pref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err="1" smtClean="0"/>
                        <a:t>riendo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1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>
            <a:normAutofit/>
          </a:bodyPr>
          <a:lstStyle/>
          <a:p>
            <a:r>
              <a:rPr lang="en-US" b="1" dirty="0" smtClean="0"/>
              <a:t>Irregular Present Participles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sz="2800" i="1" dirty="0" err="1" smtClean="0"/>
              <a:t>yendo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pudiendo</a:t>
            </a:r>
            <a:r>
              <a:rPr lang="en-US" sz="2800" dirty="0" smtClean="0"/>
              <a:t> are almost never used in the present progressive tense.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56090"/>
              </p:ext>
            </p:extLst>
          </p:nvPr>
        </p:nvGraphicFramePr>
        <p:xfrm>
          <a:off x="1295400" y="2286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 PARTICIPLE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yendo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pudiendo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sonreír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sonriendo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reír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riendo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Spelling changes</a:t>
            </a:r>
          </a:p>
          <a:p>
            <a:r>
              <a:rPr lang="en-US" i="1" dirty="0" smtClean="0"/>
              <a:t>-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–ir </a:t>
            </a:r>
            <a:r>
              <a:rPr lang="en-US" dirty="0" smtClean="0"/>
              <a:t>verbs whose stem end in a vowel will have an </a:t>
            </a:r>
            <a:r>
              <a:rPr lang="en-US" b="1" dirty="0" err="1" smtClean="0"/>
              <a:t>i→y</a:t>
            </a:r>
            <a:r>
              <a:rPr lang="en-US" dirty="0" smtClean="0"/>
              <a:t> spelling change in the present participle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592584"/>
              </p:ext>
            </p:extLst>
          </p:nvPr>
        </p:nvGraphicFramePr>
        <p:xfrm>
          <a:off x="1143000" y="3657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-YENDO ENDING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construir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construyendo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leyendo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oír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oyendo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traer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trayendo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incluir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incluyendo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influir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influyendo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8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Auxiliary verbs other than </a:t>
            </a:r>
            <a:r>
              <a:rPr lang="en-US" b="1" i="1" u="sng" dirty="0" smtClean="0"/>
              <a:t>ESTAR</a:t>
            </a:r>
            <a:r>
              <a:rPr lang="en-US" b="1" u="sng" dirty="0" smtClean="0"/>
              <a:t> used in the Present Progressive Tense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i="1" dirty="0" err="1" smtClean="0"/>
              <a:t>seguir</a:t>
            </a:r>
            <a:r>
              <a:rPr lang="en-US" dirty="0" smtClean="0"/>
              <a:t> + present participle = </a:t>
            </a:r>
            <a:r>
              <a:rPr lang="en-US" i="1" dirty="0" smtClean="0"/>
              <a:t>to keep doing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dirty="0" smtClean="0"/>
              <a:t>Laura </a:t>
            </a:r>
            <a:r>
              <a:rPr lang="en-US" b="1" i="1" dirty="0" err="1" smtClean="0"/>
              <a:t>sigue</a:t>
            </a:r>
            <a:r>
              <a:rPr lang="en-US" b="1" i="1" dirty="0" smtClean="0"/>
              <a:t> </a:t>
            </a:r>
            <a:r>
              <a:rPr lang="en-US" b="1" i="1" dirty="0" err="1" smtClean="0"/>
              <a:t>hablando</a:t>
            </a:r>
            <a:r>
              <a:rPr lang="en-US" b="1" i="1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novio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Laura </a:t>
            </a:r>
            <a:r>
              <a:rPr lang="en-US" i="1" u="sng" dirty="0" smtClean="0"/>
              <a:t>keeps on talking </a:t>
            </a:r>
            <a:r>
              <a:rPr lang="en-US" i="1" dirty="0" smtClean="0"/>
              <a:t>about her boyfriend.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6592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ir</a:t>
            </a:r>
            <a:r>
              <a:rPr lang="en-US" dirty="0" smtClean="0"/>
              <a:t> + present participle = </a:t>
            </a:r>
            <a:r>
              <a:rPr lang="en-US" i="1" dirty="0" smtClean="0"/>
              <a:t>more and more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err="1" smtClean="0"/>
              <a:t>Vamos</a:t>
            </a:r>
            <a:r>
              <a:rPr lang="en-US" b="1" i="1" dirty="0" smtClean="0"/>
              <a:t> </a:t>
            </a:r>
            <a:r>
              <a:rPr lang="en-US" b="1" i="1" dirty="0" err="1" smtClean="0"/>
              <a:t>disfrutando</a:t>
            </a:r>
            <a:r>
              <a:rPr lang="en-US" b="1" i="1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We </a:t>
            </a:r>
            <a:r>
              <a:rPr lang="en-US" i="1" u="sng" dirty="0" smtClean="0"/>
              <a:t>are enjoying </a:t>
            </a:r>
            <a:r>
              <a:rPr lang="en-US" i="1" dirty="0" smtClean="0"/>
              <a:t>this class </a:t>
            </a:r>
            <a:r>
              <a:rPr lang="en-US" i="1" u="sng" dirty="0" smtClean="0"/>
              <a:t>more and more </a:t>
            </a:r>
            <a:r>
              <a:rPr lang="en-US" i="1" dirty="0" smtClean="0"/>
              <a:t>everyday.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358</TotalTime>
  <Words>387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  <vt:lpstr>Present Progressive Tense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Progressive Tense</dc:title>
  <dc:creator>Marnie Kozielski</dc:creator>
  <cp:lastModifiedBy>Kozielski, Marnie</cp:lastModifiedBy>
  <cp:revision>22</cp:revision>
  <dcterms:created xsi:type="dcterms:W3CDTF">2015-06-25T15:23:22Z</dcterms:created>
  <dcterms:modified xsi:type="dcterms:W3CDTF">2015-12-09T16:29:34Z</dcterms:modified>
</cp:coreProperties>
</file>