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6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7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3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1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3664-997A-4C41-947D-58ADCCA8FCAC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EF83-1863-44B2-ADAD-4A39C40F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general rule for making nouns plural is as follows: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8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 If a noun ends in “z,”  change it to “c” before adding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rgbClr val="002060"/>
                </a:solidFill>
              </a:rPr>
              <a:t>e</a:t>
            </a:r>
            <a:r>
              <a:rPr lang="en-US" i="1" dirty="0" smtClean="0">
                <a:solidFill>
                  <a:srgbClr val="002060"/>
                </a:solidFill>
              </a:rPr>
              <a:t>l </a:t>
            </a:r>
            <a:r>
              <a:rPr lang="en-US" i="1" dirty="0" err="1" smtClean="0">
                <a:solidFill>
                  <a:srgbClr val="002060"/>
                </a:solidFill>
              </a:rPr>
              <a:t>lápiz</a:t>
            </a:r>
            <a:r>
              <a:rPr lang="en-US" i="1" dirty="0" smtClean="0">
                <a:solidFill>
                  <a:srgbClr val="002060"/>
                </a:solidFill>
              </a:rPr>
              <a:t> →</a:t>
            </a:r>
            <a:r>
              <a:rPr lang="en-US" i="1" dirty="0" err="1" smtClean="0">
                <a:solidFill>
                  <a:srgbClr val="002060"/>
                </a:solidFill>
              </a:rPr>
              <a:t>los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lápices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may help you to know some basic rules for stress/pronunciation so that you </a:t>
            </a:r>
            <a:r>
              <a:rPr lang="en-US" dirty="0" smtClean="0"/>
              <a:t>know which </a:t>
            </a:r>
            <a:r>
              <a:rPr lang="en-US" dirty="0" smtClean="0"/>
              <a:t>syllables receive the stress or emphasis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Words that ends in a consonant </a:t>
            </a:r>
            <a:r>
              <a:rPr lang="en-US" dirty="0" smtClean="0"/>
              <a:t>EXCEPT </a:t>
            </a:r>
            <a:r>
              <a:rPr lang="en-US" i="1" dirty="0" smtClean="0"/>
              <a:t>n</a:t>
            </a:r>
            <a:r>
              <a:rPr lang="en-US" dirty="0" smtClean="0"/>
              <a:t> or </a:t>
            </a:r>
            <a:r>
              <a:rPr lang="en-US" i="1" dirty="0" smtClean="0"/>
              <a:t>s</a:t>
            </a:r>
            <a:r>
              <a:rPr lang="en-US" dirty="0" smtClean="0"/>
              <a:t> are </a:t>
            </a:r>
            <a:r>
              <a:rPr lang="en-US" dirty="0" smtClean="0"/>
              <a:t>always stressed on the last (ultimate) syllable</a:t>
            </a:r>
          </a:p>
          <a:p>
            <a:endParaRPr lang="en-US" dirty="0"/>
          </a:p>
          <a:p>
            <a:pPr lvl="3"/>
            <a:r>
              <a:rPr lang="en-US" sz="2400" dirty="0" err="1" smtClean="0"/>
              <a:t>Ejemplos</a:t>
            </a:r>
            <a:r>
              <a:rPr lang="en-US" sz="2400" dirty="0" smtClean="0"/>
              <a:t>:</a:t>
            </a:r>
          </a:p>
          <a:p>
            <a:pPr marL="1828800" lvl="4" indent="0">
              <a:buNone/>
            </a:pPr>
            <a:endParaRPr lang="en-US" sz="2400" dirty="0"/>
          </a:p>
          <a:p>
            <a:pPr marL="1828800" lvl="4" indent="0">
              <a:buNone/>
            </a:pPr>
            <a:r>
              <a:rPr lang="en-US" sz="2400" dirty="0" err="1" smtClean="0"/>
              <a:t>Habl</a:t>
            </a:r>
            <a:r>
              <a:rPr lang="en-US" sz="2400" i="1" dirty="0" err="1" smtClean="0"/>
              <a:t>ar</a:t>
            </a:r>
            <a:endParaRPr lang="en-US" sz="2400" i="1" dirty="0" smtClean="0"/>
          </a:p>
          <a:p>
            <a:pPr marL="1828800" lvl="4" indent="0">
              <a:buNone/>
            </a:pPr>
            <a:r>
              <a:rPr lang="en-US" sz="2400" dirty="0" err="1" smtClean="0"/>
              <a:t>Beb</a:t>
            </a:r>
            <a:r>
              <a:rPr lang="en-US" sz="2400" i="1" dirty="0" err="1" smtClean="0"/>
              <a:t>er</a:t>
            </a:r>
            <a:endParaRPr lang="en-US" sz="2400" i="1" dirty="0" smtClean="0"/>
          </a:p>
          <a:p>
            <a:pPr marL="1828800" lvl="4" indent="0">
              <a:buNone/>
            </a:pPr>
            <a:r>
              <a:rPr lang="en-US" sz="2400" dirty="0" err="1" smtClean="0"/>
              <a:t>Viv</a:t>
            </a:r>
            <a:r>
              <a:rPr lang="en-US" sz="2400" i="1" dirty="0" err="1" smtClean="0"/>
              <a:t>ir</a:t>
            </a:r>
            <a:endParaRPr lang="en-US" sz="2400" i="1" dirty="0" smtClean="0"/>
          </a:p>
          <a:p>
            <a:pPr marL="1828800" lvl="4" indent="0">
              <a:buNone/>
            </a:pPr>
            <a:r>
              <a:rPr lang="en-US" sz="2400" dirty="0" smtClean="0"/>
              <a:t>Popul</a:t>
            </a:r>
            <a:r>
              <a:rPr lang="en-US" sz="2400" i="1" dirty="0" smtClean="0"/>
              <a:t>ar</a:t>
            </a:r>
          </a:p>
          <a:p>
            <a:pPr marL="1828800" lvl="4" indent="0">
              <a:buNone/>
            </a:pPr>
            <a:r>
              <a:rPr lang="en-US" sz="2400" dirty="0" err="1" smtClean="0"/>
              <a:t>Pap</a:t>
            </a:r>
            <a:r>
              <a:rPr lang="en-US" sz="2400" i="1" dirty="0" err="1" smtClean="0"/>
              <a:t>el</a:t>
            </a:r>
            <a:endParaRPr lang="en-US" sz="2400" i="1" dirty="0" smtClean="0"/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6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Words that end in a vowel or </a:t>
            </a:r>
            <a:r>
              <a:rPr lang="en-US" i="1" dirty="0" smtClean="0"/>
              <a:t>n</a:t>
            </a:r>
            <a:r>
              <a:rPr lang="en-US" dirty="0" smtClean="0"/>
              <a:t> or </a:t>
            </a:r>
            <a:r>
              <a:rPr lang="en-US" i="1" dirty="0" smtClean="0"/>
              <a:t>s</a:t>
            </a:r>
            <a:r>
              <a:rPr lang="en-US" dirty="0" smtClean="0"/>
              <a:t> are stressed on the next-to-last (penultimate) syllable</a:t>
            </a:r>
          </a:p>
          <a:p>
            <a:endParaRPr lang="en-US" dirty="0"/>
          </a:p>
          <a:p>
            <a:pPr lvl="1"/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 err="1" smtClean="0"/>
              <a:t>Chi</a:t>
            </a:r>
            <a:r>
              <a:rPr lang="en-US" dirty="0" err="1" smtClean="0"/>
              <a:t>ca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err="1" smtClean="0"/>
              <a:t>Ha</a:t>
            </a:r>
            <a:r>
              <a:rPr lang="en-US" dirty="0" err="1" smtClean="0"/>
              <a:t>bla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err="1" smtClean="0"/>
              <a:t>Be</a:t>
            </a:r>
            <a:r>
              <a:rPr lang="en-US" dirty="0" err="1" smtClean="0"/>
              <a:t>ben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dis</a:t>
            </a:r>
            <a:r>
              <a:rPr lang="en-US" i="1" dirty="0" err="1" smtClean="0"/>
              <a:t>tin</a:t>
            </a:r>
            <a:r>
              <a:rPr lang="en-US" dirty="0" err="1" smtClean="0"/>
              <a:t>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Any syllable containing an accent mark is stressed on the accented syllable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 smtClean="0"/>
              <a:t>Há</a:t>
            </a:r>
            <a:r>
              <a:rPr lang="en-US" dirty="0" err="1" smtClean="0"/>
              <a:t>blame</a:t>
            </a:r>
            <a:r>
              <a:rPr lang="en-US" dirty="0" smtClean="0"/>
              <a:t> 	</a:t>
            </a:r>
            <a:r>
              <a:rPr lang="en-US" sz="2600" dirty="0" smtClean="0"/>
              <a:t>(stressed on the antepenultimate syllable)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 smtClean="0"/>
              <a:t>dé</a:t>
            </a:r>
            <a:r>
              <a:rPr lang="en-US" dirty="0" err="1" smtClean="0"/>
              <a:t>bil</a:t>
            </a:r>
            <a:r>
              <a:rPr lang="en-US" dirty="0" smtClean="0"/>
              <a:t>		</a:t>
            </a:r>
            <a:r>
              <a:rPr lang="en-US" sz="2600" dirty="0" smtClean="0"/>
              <a:t>(stressed on the penultimate syllable)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fa</a:t>
            </a:r>
            <a:r>
              <a:rPr lang="en-US" i="1" dirty="0" err="1" smtClean="0"/>
              <a:t>rán</a:t>
            </a:r>
            <a:r>
              <a:rPr lang="en-US" dirty="0" err="1" smtClean="0"/>
              <a:t>dula</a:t>
            </a:r>
            <a:r>
              <a:rPr lang="en-US" dirty="0" smtClean="0"/>
              <a:t>	</a:t>
            </a:r>
            <a:r>
              <a:rPr lang="en-US" sz="2600" dirty="0" smtClean="0"/>
              <a:t>(stressed on the antepenultimate syllable)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 smtClean="0"/>
              <a:t>Cóm</a:t>
            </a:r>
            <a:r>
              <a:rPr lang="en-US" dirty="0" err="1" smtClean="0"/>
              <a:t>prenmela</a:t>
            </a:r>
            <a:r>
              <a:rPr lang="en-US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esdrújula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142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speaking, if the noun ends in a vowel, add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		el </a:t>
            </a:r>
            <a:r>
              <a:rPr lang="en-US" dirty="0" err="1" smtClean="0"/>
              <a:t>chico</a:t>
            </a:r>
            <a:r>
              <a:rPr lang="en-US" dirty="0" smtClean="0"/>
              <a:t> = los </a:t>
            </a:r>
            <a:r>
              <a:rPr lang="en-US" dirty="0" err="1" smtClean="0"/>
              <a:t>chico</a:t>
            </a:r>
            <a:r>
              <a:rPr lang="en-US" i="1" dirty="0" err="1" smtClean="0">
                <a:solidFill>
                  <a:srgbClr val="FF0000"/>
                </a:solidFill>
              </a:rPr>
              <a:t>s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the noun ends in a consonant, add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1828800" lvl="4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e</a:t>
            </a:r>
            <a:r>
              <a:rPr lang="en-US" sz="3200" dirty="0" smtClean="0">
                <a:solidFill>
                  <a:srgbClr val="002060"/>
                </a:solidFill>
              </a:rPr>
              <a:t>l </a:t>
            </a:r>
            <a:r>
              <a:rPr lang="en-US" sz="3200" dirty="0" err="1" smtClean="0">
                <a:solidFill>
                  <a:srgbClr val="002060"/>
                </a:solidFill>
              </a:rPr>
              <a:t>papel</a:t>
            </a:r>
            <a:r>
              <a:rPr lang="en-US" sz="3200" dirty="0" smtClean="0">
                <a:solidFill>
                  <a:srgbClr val="002060"/>
                </a:solidFill>
              </a:rPr>
              <a:t> = los </a:t>
            </a:r>
            <a:r>
              <a:rPr lang="en-US" sz="3200" dirty="0" err="1" smtClean="0">
                <a:solidFill>
                  <a:srgbClr val="002060"/>
                </a:solidFill>
              </a:rPr>
              <a:t>papel</a:t>
            </a:r>
            <a:r>
              <a:rPr lang="en-US" sz="3200" i="1" dirty="0" err="1" smtClean="0">
                <a:solidFill>
                  <a:srgbClr val="FF0000"/>
                </a:solidFill>
              </a:rPr>
              <a:t>es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specifically:</a:t>
            </a:r>
          </a:p>
          <a:p>
            <a:endParaRPr lang="en-US" dirty="0"/>
          </a:p>
          <a:p>
            <a:r>
              <a:rPr lang="en-US" dirty="0" smtClean="0"/>
              <a:t>If the noun ends in an </a:t>
            </a:r>
            <a:r>
              <a:rPr lang="en-US" u="sng" dirty="0" smtClean="0"/>
              <a:t>unstressed vowel</a:t>
            </a:r>
            <a:r>
              <a:rPr lang="en-US" dirty="0" smtClean="0"/>
              <a:t>, add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el </a:t>
            </a:r>
            <a:r>
              <a:rPr lang="en-US" dirty="0" err="1" smtClean="0">
                <a:solidFill>
                  <a:srgbClr val="002060"/>
                </a:solidFill>
              </a:rPr>
              <a:t>muchacho</a:t>
            </a:r>
            <a:r>
              <a:rPr lang="en-US" dirty="0" smtClean="0">
                <a:solidFill>
                  <a:srgbClr val="002060"/>
                </a:solidFill>
              </a:rPr>
              <a:t> → los </a:t>
            </a:r>
            <a:r>
              <a:rPr lang="en-US" dirty="0" err="1" smtClean="0">
                <a:solidFill>
                  <a:srgbClr val="002060"/>
                </a:solidFill>
              </a:rPr>
              <a:t>muchacho</a:t>
            </a:r>
            <a:r>
              <a:rPr lang="en-US" i="1" dirty="0" err="1" smtClean="0">
                <a:solidFill>
                  <a:srgbClr val="FF0000"/>
                </a:solidFill>
              </a:rPr>
              <a:t>s</a:t>
            </a:r>
            <a:endParaRPr lang="en-US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7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noun ends in a </a:t>
            </a:r>
            <a:r>
              <a:rPr lang="en-US" u="sng" dirty="0" smtClean="0"/>
              <a:t>stressed vowel</a:t>
            </a:r>
            <a:r>
              <a:rPr lang="en-US" dirty="0" smtClean="0"/>
              <a:t>, add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		</a:t>
            </a:r>
            <a:r>
              <a:rPr lang="en-US" dirty="0" smtClean="0"/>
              <a:t>el </a:t>
            </a:r>
            <a:r>
              <a:rPr lang="en-US" dirty="0" err="1" smtClean="0"/>
              <a:t>israelí</a:t>
            </a:r>
            <a:r>
              <a:rPr lang="en-US" dirty="0" smtClean="0"/>
              <a:t> → los </a:t>
            </a:r>
            <a:r>
              <a:rPr lang="en-US" dirty="0" err="1" smtClean="0"/>
              <a:t>israelí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noun ends in an </a:t>
            </a:r>
            <a:r>
              <a:rPr lang="en-US" u="sng" dirty="0" smtClean="0"/>
              <a:t>unstressed vowel + 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there is no change </a:t>
            </a:r>
            <a:r>
              <a:rPr lang="en-US" dirty="0" smtClean="0"/>
              <a:t>(the definite article is pluralized however).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el </a:t>
            </a:r>
            <a:r>
              <a:rPr lang="en-US" dirty="0" err="1" smtClean="0"/>
              <a:t>martes</a:t>
            </a:r>
            <a:r>
              <a:rPr lang="en-US" dirty="0" smtClean="0"/>
              <a:t> → los </a:t>
            </a:r>
            <a:r>
              <a:rPr lang="en-US" dirty="0" err="1" smtClean="0"/>
              <a:t>martes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noun ends in a </a:t>
            </a:r>
            <a:r>
              <a:rPr lang="en-US" u="sng" dirty="0" smtClean="0"/>
              <a:t>consonant</a:t>
            </a:r>
            <a:r>
              <a:rPr lang="en-US" dirty="0" smtClean="0"/>
              <a:t>, add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	</a:t>
            </a:r>
          </a:p>
          <a:p>
            <a:pPr marL="1371600" lvl="3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profesor</a:t>
            </a:r>
            <a:r>
              <a:rPr lang="en-US" sz="3200" dirty="0" smtClean="0"/>
              <a:t> → los </a:t>
            </a:r>
            <a:r>
              <a:rPr lang="en-US" sz="3200" dirty="0" err="1" smtClean="0"/>
              <a:t>profesor</a:t>
            </a:r>
            <a:r>
              <a:rPr lang="en-US" sz="3200" i="1" dirty="0" err="1" smtClean="0">
                <a:solidFill>
                  <a:srgbClr val="FF0000"/>
                </a:solidFill>
              </a:rPr>
              <a:t>es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noun ends in a </a:t>
            </a:r>
            <a:r>
              <a:rPr lang="en-US" u="sng" dirty="0" smtClean="0"/>
              <a:t>stressed vowel + s</a:t>
            </a:r>
            <a:r>
              <a:rPr lang="en-US" dirty="0" smtClean="0"/>
              <a:t>,      add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(drop any accent marks</a:t>
            </a:r>
            <a:r>
              <a:rPr lang="en-US" i="1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el </a:t>
            </a:r>
            <a:r>
              <a:rPr lang="en-US" dirty="0" err="1" smtClean="0">
                <a:solidFill>
                  <a:srgbClr val="002060"/>
                </a:solidFill>
              </a:rPr>
              <a:t>francés</a:t>
            </a:r>
            <a:r>
              <a:rPr lang="en-US" dirty="0" smtClean="0">
                <a:solidFill>
                  <a:srgbClr val="002060"/>
                </a:solidFill>
              </a:rPr>
              <a:t> → </a:t>
            </a:r>
            <a:r>
              <a:rPr lang="en-US" dirty="0" err="1" smtClean="0">
                <a:solidFill>
                  <a:srgbClr val="002060"/>
                </a:solidFill>
              </a:rPr>
              <a:t>los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frances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Note:  </a:t>
            </a:r>
            <a:r>
              <a:rPr lang="en-US" sz="2800" i="1" dirty="0" smtClean="0"/>
              <a:t>Words containing a </a:t>
            </a:r>
            <a:r>
              <a:rPr lang="en-US" sz="2800" i="1" dirty="0" err="1" smtClean="0"/>
              <a:t>dipthong</a:t>
            </a:r>
            <a:r>
              <a:rPr lang="en-US" sz="2800" i="1" dirty="0" smtClean="0"/>
              <a:t> keep the accent mark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el </a:t>
            </a:r>
            <a:r>
              <a:rPr lang="en-US" dirty="0" err="1" smtClean="0"/>
              <a:t>p</a:t>
            </a:r>
            <a:r>
              <a:rPr lang="en-US" i="1" dirty="0" err="1" smtClean="0">
                <a:solidFill>
                  <a:srgbClr val="FF0000"/>
                </a:solidFill>
              </a:rPr>
              <a:t>aí</a:t>
            </a:r>
            <a:r>
              <a:rPr lang="en-US" dirty="0" err="1" smtClean="0"/>
              <a:t>s→los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i="1" dirty="0" err="1" smtClean="0">
                <a:solidFill>
                  <a:srgbClr val="FF0000"/>
                </a:solidFill>
              </a:rPr>
              <a:t>aí</a:t>
            </a:r>
            <a:r>
              <a:rPr lang="en-US" dirty="0" err="1" smtClean="0"/>
              <a:t>ses</a:t>
            </a:r>
            <a:endParaRPr lang="en-US" dirty="0" smtClean="0"/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3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Nouns that end in an accented vowel or </a:t>
            </a:r>
            <a:r>
              <a:rPr lang="en-US" i="1" dirty="0" smtClean="0"/>
              <a:t>n</a:t>
            </a:r>
            <a:r>
              <a:rPr lang="en-US" dirty="0" smtClean="0"/>
              <a:t> or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drop the accent mark </a:t>
            </a:r>
            <a:r>
              <a:rPr lang="en-US" dirty="0" smtClean="0"/>
              <a:t>and the add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sz="3200" dirty="0" smtClean="0">
                <a:solidFill>
                  <a:srgbClr val="002060"/>
                </a:solidFill>
              </a:rPr>
              <a:t>la </a:t>
            </a:r>
            <a:r>
              <a:rPr lang="en-US" sz="3200" dirty="0" err="1" smtClean="0">
                <a:solidFill>
                  <a:srgbClr val="002060"/>
                </a:solidFill>
              </a:rPr>
              <a:t>nación</a:t>
            </a:r>
            <a:r>
              <a:rPr lang="en-US" sz="3200" dirty="0" smtClean="0">
                <a:solidFill>
                  <a:srgbClr val="002060"/>
                </a:solidFill>
              </a:rPr>
              <a:t> → </a:t>
            </a:r>
            <a:r>
              <a:rPr lang="en-US" sz="3200" dirty="0" err="1" smtClean="0">
                <a:solidFill>
                  <a:srgbClr val="002060"/>
                </a:solidFill>
              </a:rPr>
              <a:t>las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naciones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Nouns that end in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stressed on the penultimate syllable </a:t>
            </a:r>
            <a:r>
              <a:rPr lang="en-US" i="1" dirty="0" smtClean="0"/>
              <a:t>add an accent mark to that syllable</a:t>
            </a:r>
            <a:r>
              <a:rPr lang="en-US" dirty="0" smtClean="0"/>
              <a:t> and then add </a:t>
            </a:r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l</a:t>
            </a:r>
            <a:r>
              <a:rPr lang="en-US" sz="3200" dirty="0" smtClean="0">
                <a:solidFill>
                  <a:srgbClr val="002060"/>
                </a:solidFill>
              </a:rPr>
              <a:t>a </a:t>
            </a:r>
            <a:r>
              <a:rPr lang="en-US" sz="3200" dirty="0" err="1" smtClean="0">
                <a:solidFill>
                  <a:srgbClr val="002060"/>
                </a:solidFill>
              </a:rPr>
              <a:t>imagen</a:t>
            </a:r>
            <a:r>
              <a:rPr lang="en-US" sz="3200" dirty="0" smtClean="0">
                <a:solidFill>
                  <a:srgbClr val="002060"/>
                </a:solidFill>
              </a:rPr>
              <a:t> → </a:t>
            </a:r>
            <a:r>
              <a:rPr lang="en-US" sz="3200" dirty="0" err="1" smtClean="0">
                <a:solidFill>
                  <a:srgbClr val="002060"/>
                </a:solidFill>
              </a:rPr>
              <a:t>las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imágenes</a:t>
            </a:r>
            <a:endParaRPr lang="en-US" sz="3200" dirty="0" smtClean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2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302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  <vt:lpstr>PLURAL OF NOUNS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 OF NOUNS</dc:title>
  <dc:creator>Marnie Kozielski</dc:creator>
  <cp:lastModifiedBy>Kozielski, Marnie</cp:lastModifiedBy>
  <cp:revision>20</cp:revision>
  <dcterms:created xsi:type="dcterms:W3CDTF">2013-09-12T14:46:52Z</dcterms:created>
  <dcterms:modified xsi:type="dcterms:W3CDTF">2015-09-24T15:33:27Z</dcterms:modified>
</cp:coreProperties>
</file>