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81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678-1A72-428F-AD1E-397613B4769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C16D-30F0-4515-81D6-31CDCAD5B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678-1A72-428F-AD1E-397613B4769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C16D-30F0-4515-81D6-31CDCAD5B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8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678-1A72-428F-AD1E-397613B4769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C16D-30F0-4515-81D6-31CDCAD5B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5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678-1A72-428F-AD1E-397613B4769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C16D-30F0-4515-81D6-31CDCAD5B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5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678-1A72-428F-AD1E-397613B4769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C16D-30F0-4515-81D6-31CDCAD5B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7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678-1A72-428F-AD1E-397613B4769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C16D-30F0-4515-81D6-31CDCAD5B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678-1A72-428F-AD1E-397613B4769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C16D-30F0-4515-81D6-31CDCAD5B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1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678-1A72-428F-AD1E-397613B4769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C16D-30F0-4515-81D6-31CDCAD5B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2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678-1A72-428F-AD1E-397613B4769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C16D-30F0-4515-81D6-31CDCAD5B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678-1A72-428F-AD1E-397613B4769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C16D-30F0-4515-81D6-31CDCAD5B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7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678-1A72-428F-AD1E-397613B4769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C16D-30F0-4515-81D6-31CDCAD5B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3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C8678-1A72-428F-AD1E-397613B4769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0C16D-30F0-4515-81D6-31CDCAD5B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6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Indirect Object Pronouns</a:t>
            </a:r>
          </a:p>
          <a:p>
            <a:r>
              <a:rPr lang="en-US" dirty="0" smtClean="0"/>
              <a:t>Direct Object Pronouns</a:t>
            </a:r>
            <a:endParaRPr lang="en-US" dirty="0"/>
          </a:p>
          <a:p>
            <a:r>
              <a:rPr lang="en-US" dirty="0" smtClean="0"/>
              <a:t>Prepositional Pronouns</a:t>
            </a:r>
          </a:p>
          <a:p>
            <a:r>
              <a:rPr lang="en-US" dirty="0" smtClean="0"/>
              <a:t>Double Object Pronouns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8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 startAt="3"/>
            </a:pPr>
            <a:r>
              <a:rPr lang="en-US" dirty="0" smtClean="0"/>
              <a:t>Attached to the end of the present participle </a:t>
            </a:r>
            <a:r>
              <a:rPr lang="en-US" sz="2800" i="1" dirty="0" smtClean="0"/>
              <a:t>(note that you may have to add an accent mark to maintain stress)</a:t>
            </a:r>
          </a:p>
          <a:p>
            <a:pPr marL="514350" indent="-514350" algn="ctr">
              <a:buAutoNum type="arabicPeriod" startAt="3"/>
            </a:pPr>
            <a:endParaRPr lang="en-US" sz="2800" i="1" dirty="0" smtClean="0"/>
          </a:p>
          <a:p>
            <a:pPr marL="0" indent="0" algn="ctr">
              <a:buNone/>
            </a:pPr>
            <a:r>
              <a:rPr lang="en-US" sz="2800" dirty="0" err="1" smtClean="0"/>
              <a:t>Ellos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están</a:t>
            </a:r>
            <a:r>
              <a:rPr lang="en-US" sz="2800" u="sng" dirty="0" smtClean="0"/>
              <a:t> </a:t>
            </a:r>
            <a:r>
              <a:rPr lang="en-US" sz="2800" i="1" u="sng" dirty="0" err="1" smtClean="0"/>
              <a:t>dándo</a:t>
            </a:r>
            <a:r>
              <a:rPr lang="en-US" sz="2800" u="sng" dirty="0" err="1" smtClean="0">
                <a:solidFill>
                  <a:srgbClr val="FF0000"/>
                </a:solidFill>
              </a:rPr>
              <a:t>me</a:t>
            </a:r>
            <a:r>
              <a:rPr lang="en-US" sz="2800" u="sng" dirty="0" smtClean="0"/>
              <a:t> </a:t>
            </a:r>
            <a:r>
              <a:rPr lang="en-US" sz="2800" dirty="0" smtClean="0"/>
              <a:t>el </a:t>
            </a:r>
            <a:r>
              <a:rPr lang="en-US" sz="2800" dirty="0" err="1" smtClean="0"/>
              <a:t>coche</a:t>
            </a:r>
            <a:r>
              <a:rPr lang="en-US" sz="2800" dirty="0" smtClean="0"/>
              <a:t> para mi </a:t>
            </a:r>
            <a:r>
              <a:rPr lang="en-US" sz="2800" dirty="0" err="1" smtClean="0"/>
              <a:t>cumpleaños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088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4"/>
            </a:pPr>
            <a:r>
              <a:rPr lang="en-US" dirty="0" smtClean="0"/>
              <a:t>Attached to the end of an affirmative 				command </a:t>
            </a:r>
          </a:p>
          <a:p>
            <a:pPr marL="0" indent="0" algn="ctr">
              <a:buNone/>
            </a:pPr>
            <a:r>
              <a:rPr lang="en-US" sz="2800" i="1" dirty="0" smtClean="0"/>
              <a:t>(you may have to add an accent mark to maintain correct stress)</a:t>
            </a:r>
          </a:p>
          <a:p>
            <a:pPr marL="0" indent="0" algn="ctr">
              <a:buNone/>
            </a:pPr>
            <a:endParaRPr lang="en-US" sz="2800" i="1" dirty="0"/>
          </a:p>
          <a:p>
            <a:pPr marL="0" indent="0" algn="ctr">
              <a:buNone/>
            </a:pPr>
            <a:r>
              <a:rPr lang="en-US" sz="2800" dirty="0" smtClean="0"/>
              <a:t>Carlota, </a:t>
            </a:r>
            <a:r>
              <a:rPr lang="en-US" sz="2800" i="1" u="sng" dirty="0" err="1" smtClean="0"/>
              <a:t>cómpra</a:t>
            </a:r>
            <a:r>
              <a:rPr lang="en-US" sz="2800" u="sng" dirty="0" err="1" smtClean="0">
                <a:solidFill>
                  <a:srgbClr val="FF0000"/>
                </a:solidFill>
              </a:rPr>
              <a:t>me</a:t>
            </a:r>
            <a:r>
              <a:rPr lang="en-US" sz="2800" dirty="0" smtClean="0"/>
              <a:t> el </a:t>
            </a:r>
            <a:r>
              <a:rPr lang="en-US" sz="2800" dirty="0" err="1" smtClean="0"/>
              <a:t>coche</a:t>
            </a:r>
            <a:r>
              <a:rPr lang="en-US" sz="2800" dirty="0" smtClean="0"/>
              <a:t>, </a:t>
            </a:r>
            <a:r>
              <a:rPr lang="en-US" sz="2800" dirty="0" err="1" smtClean="0"/>
              <a:t>por</a:t>
            </a:r>
            <a:r>
              <a:rPr lang="en-US" sz="2800" dirty="0" smtClean="0"/>
              <a:t> favor.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848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used after a preposition (a, </a:t>
            </a:r>
            <a:r>
              <a:rPr lang="en-US" sz="2800" dirty="0" err="1" smtClean="0"/>
              <a:t>por</a:t>
            </a:r>
            <a:r>
              <a:rPr lang="en-US" sz="2800" dirty="0" smtClean="0"/>
              <a:t>, para, con, sin) to emphasize or reinforce to/for whom the action is being done to avoid confusion or ambiguity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647842"/>
              </p:ext>
            </p:extLst>
          </p:nvPr>
        </p:nvGraphicFramePr>
        <p:xfrm>
          <a:off x="1143000" y="3124200"/>
          <a:ext cx="7239000" cy="304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mí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000" b="0" i="1" dirty="0" smtClean="0"/>
                        <a:t>(me, myself)</a:t>
                      </a:r>
                      <a:endParaRPr lang="en-US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nosotros/as </a:t>
                      </a:r>
                      <a:r>
                        <a:rPr lang="en-US" sz="2000" b="0" i="1" dirty="0" smtClean="0"/>
                        <a:t>(us, ourselves)</a:t>
                      </a:r>
                      <a:endParaRPr lang="en-US" sz="2000" b="0" i="1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ti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000" b="0" i="1" dirty="0" smtClean="0"/>
                        <a:t>(you, yourself)</a:t>
                      </a:r>
                      <a:endParaRPr lang="en-US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él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000" b="0" i="1" dirty="0" smtClean="0"/>
                        <a:t>(him, it)</a:t>
                      </a:r>
                      <a:endParaRPr lang="en-US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ellos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000" b="0" i="1" dirty="0" smtClean="0"/>
                        <a:t>(them)</a:t>
                      </a:r>
                      <a:endParaRPr lang="en-US" sz="2400" b="0" i="1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ella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000" b="0" i="1" dirty="0" smtClean="0"/>
                        <a:t>(her, it)</a:t>
                      </a:r>
                      <a:endParaRPr lang="en-US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ellas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000" b="0" i="1" dirty="0" smtClean="0"/>
                        <a:t>(them)</a:t>
                      </a:r>
                      <a:endParaRPr lang="en-US" sz="2000" b="0" i="1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Ud</a:t>
                      </a:r>
                      <a:r>
                        <a:rPr lang="en-US" sz="2400" b="1" dirty="0" smtClean="0"/>
                        <a:t>. </a:t>
                      </a:r>
                      <a:r>
                        <a:rPr lang="en-US" sz="2000" b="0" i="1" dirty="0" smtClean="0"/>
                        <a:t>(you, yourself)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Uds</a:t>
                      </a:r>
                      <a:r>
                        <a:rPr lang="en-US" sz="2400" b="1" dirty="0" smtClean="0"/>
                        <a:t>. </a:t>
                      </a:r>
                      <a:r>
                        <a:rPr lang="en-US" sz="2000" b="0" i="1" dirty="0" smtClean="0"/>
                        <a:t>(you, yourselves)</a:t>
                      </a:r>
                      <a:endParaRPr lang="en-US" sz="2000" b="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21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b="1" dirty="0" err="1" smtClean="0"/>
              <a:t>mí</a:t>
            </a:r>
            <a:r>
              <a:rPr lang="en-US" b="1" dirty="0" smtClean="0"/>
              <a:t>, </a:t>
            </a:r>
            <a:r>
              <a:rPr lang="en-US" b="1" dirty="0" err="1" smtClean="0"/>
              <a:t>ti</a:t>
            </a:r>
            <a:r>
              <a:rPr lang="en-US" b="1" dirty="0" smtClean="0"/>
              <a:t> </a:t>
            </a:r>
            <a:r>
              <a:rPr lang="en-US" dirty="0" smtClean="0"/>
              <a:t>are used with </a:t>
            </a:r>
            <a:r>
              <a:rPr lang="en-US" i="1" dirty="0" smtClean="0"/>
              <a:t>con,</a:t>
            </a:r>
            <a:r>
              <a:rPr lang="en-US" dirty="0" smtClean="0"/>
              <a:t> they become </a:t>
            </a:r>
            <a:r>
              <a:rPr lang="en-US" b="1" i="1" dirty="0" err="1" smtClean="0"/>
              <a:t>conmigo</a:t>
            </a:r>
            <a:r>
              <a:rPr lang="en-US" dirty="0" smtClean="0"/>
              <a:t> and </a:t>
            </a:r>
            <a:r>
              <a:rPr lang="en-US" b="1" i="1" dirty="0" err="1" smtClean="0"/>
              <a:t>contigo</a:t>
            </a:r>
            <a:r>
              <a:rPr lang="en-US" dirty="0" smtClean="0"/>
              <a:t> respectively.</a:t>
            </a:r>
          </a:p>
          <a:p>
            <a:r>
              <a:rPr lang="en-US" dirty="0" smtClean="0"/>
              <a:t>When </a:t>
            </a:r>
            <a:r>
              <a:rPr lang="en-US" b="1" dirty="0" err="1" smtClean="0"/>
              <a:t>sí</a:t>
            </a:r>
            <a:r>
              <a:rPr lang="en-US" dirty="0" smtClean="0"/>
              <a:t> is used with </a:t>
            </a:r>
            <a:r>
              <a:rPr lang="en-US" i="1" dirty="0" smtClean="0"/>
              <a:t>con</a:t>
            </a:r>
            <a:r>
              <a:rPr lang="en-US" dirty="0" smtClean="0"/>
              <a:t>, it becomes </a:t>
            </a:r>
            <a:r>
              <a:rPr lang="en-US" b="1" i="1" dirty="0" err="1" smtClean="0"/>
              <a:t>consigo</a:t>
            </a:r>
            <a:r>
              <a:rPr lang="en-US" dirty="0" smtClean="0"/>
              <a:t> (with him/her/you)</a:t>
            </a:r>
            <a:endParaRPr lang="en-US" dirty="0"/>
          </a:p>
          <a:p>
            <a:r>
              <a:rPr lang="en-US" dirty="0" err="1" smtClean="0"/>
              <a:t>mí</a:t>
            </a:r>
            <a:r>
              <a:rPr lang="en-US" dirty="0" smtClean="0"/>
              <a:t> </a:t>
            </a:r>
            <a:r>
              <a:rPr lang="en-US" dirty="0" err="1" smtClean="0"/>
              <a:t>mismo</a:t>
            </a:r>
            <a:r>
              <a:rPr lang="en-US" dirty="0" smtClean="0"/>
              <a:t>/a = myself</a:t>
            </a:r>
          </a:p>
          <a:p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mismo</a:t>
            </a:r>
            <a:r>
              <a:rPr lang="en-US" dirty="0" smtClean="0"/>
              <a:t>/a = your self</a:t>
            </a:r>
          </a:p>
          <a:p>
            <a:r>
              <a:rPr lang="en-US" dirty="0" err="1" smtClean="0"/>
              <a:t>sí</a:t>
            </a:r>
            <a:r>
              <a:rPr lang="en-US" dirty="0" smtClean="0"/>
              <a:t> </a:t>
            </a:r>
            <a:r>
              <a:rPr lang="en-US" dirty="0" err="1" smtClean="0"/>
              <a:t>mismo</a:t>
            </a:r>
            <a:r>
              <a:rPr lang="en-US" dirty="0" smtClean="0"/>
              <a:t>/a(s) = himself/herself/themselves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0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Direct Object</a:t>
            </a:r>
            <a:r>
              <a:rPr lang="en-US" dirty="0" smtClean="0"/>
              <a:t>:  the who or what after the verb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Direct Object Pronoun</a:t>
            </a:r>
            <a:r>
              <a:rPr lang="en-US" dirty="0" smtClean="0"/>
              <a:t>:  replaces the object  						noun</a:t>
            </a:r>
          </a:p>
          <a:p>
            <a:pPr marL="0" indent="0">
              <a:buNone/>
            </a:pPr>
            <a:r>
              <a:rPr lang="en-US" b="1" u="sng" dirty="0" smtClean="0"/>
              <a:t>Examples:</a:t>
            </a:r>
            <a:endParaRPr lang="en-US" b="1" u="sng" dirty="0"/>
          </a:p>
          <a:p>
            <a:pPr marL="0" indent="0" algn="ctr">
              <a:buNone/>
            </a:pPr>
            <a:r>
              <a:rPr lang="en-US" dirty="0" smtClean="0"/>
              <a:t>I am calling </a:t>
            </a:r>
            <a:r>
              <a:rPr lang="en-US" i="1" dirty="0" smtClean="0"/>
              <a:t>Marta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He buys </a:t>
            </a:r>
            <a:r>
              <a:rPr lang="en-US" i="1" dirty="0" smtClean="0"/>
              <a:t>bread </a:t>
            </a:r>
            <a:r>
              <a:rPr lang="en-US" dirty="0" smtClean="0"/>
              <a:t>daily.</a:t>
            </a:r>
          </a:p>
          <a:p>
            <a:pPr marL="0" indent="0" algn="ctr">
              <a:buNone/>
            </a:pPr>
            <a:r>
              <a:rPr lang="en-US" dirty="0" smtClean="0"/>
              <a:t>We eat </a:t>
            </a:r>
            <a:r>
              <a:rPr lang="en-US" i="1" dirty="0" err="1" smtClean="0"/>
              <a:t>french</a:t>
            </a:r>
            <a:r>
              <a:rPr lang="en-US" i="1" dirty="0" smtClean="0"/>
              <a:t> fries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1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29940"/>
              </p:ext>
            </p:extLst>
          </p:nvPr>
        </p:nvGraphicFramePr>
        <p:xfrm>
          <a:off x="457200" y="1600200"/>
          <a:ext cx="8458200" cy="4648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116205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me </a:t>
                      </a:r>
                      <a:r>
                        <a:rPr lang="en-US" sz="3600" b="0" i="1" dirty="0" smtClean="0"/>
                        <a:t>(me)</a:t>
                      </a:r>
                      <a:endParaRPr lang="en-US" sz="3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nos</a:t>
                      </a:r>
                      <a:r>
                        <a:rPr lang="en-US" sz="4000" b="1" dirty="0" smtClean="0"/>
                        <a:t> </a:t>
                      </a:r>
                      <a:r>
                        <a:rPr lang="en-US" sz="3600" b="0" i="1" dirty="0" smtClean="0"/>
                        <a:t>(us)</a:t>
                      </a:r>
                      <a:endParaRPr lang="en-US" sz="3600" b="0" i="1" dirty="0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te</a:t>
                      </a:r>
                      <a:r>
                        <a:rPr lang="en-US" sz="4000" b="1" dirty="0" smtClean="0"/>
                        <a:t> </a:t>
                      </a:r>
                      <a:r>
                        <a:rPr lang="en-US" sz="3600" b="0" i="1" dirty="0" smtClean="0"/>
                        <a:t>(you)</a:t>
                      </a:r>
                      <a:endParaRPr lang="en-US" sz="3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lo </a:t>
                      </a:r>
                      <a:r>
                        <a:rPr lang="en-US" sz="3600" b="0" i="1" dirty="0" smtClean="0"/>
                        <a:t>(him; it)</a:t>
                      </a:r>
                      <a:endParaRPr lang="en-US" sz="3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los</a:t>
                      </a:r>
                      <a:r>
                        <a:rPr lang="en-US" sz="4000" b="1" dirty="0" smtClean="0"/>
                        <a:t> </a:t>
                      </a:r>
                      <a:r>
                        <a:rPr lang="en-US" sz="3600" b="0" i="1" dirty="0" smtClean="0"/>
                        <a:t>(them)</a:t>
                      </a:r>
                      <a:endParaRPr lang="en-US" sz="3600" b="0" i="1" dirty="0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la </a:t>
                      </a:r>
                      <a:r>
                        <a:rPr lang="en-US" sz="3600" b="0" i="1" dirty="0" smtClean="0"/>
                        <a:t>(her; it)</a:t>
                      </a:r>
                      <a:endParaRPr lang="en-US" sz="3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las </a:t>
                      </a:r>
                      <a:r>
                        <a:rPr lang="en-US" sz="3600" b="0" i="1" dirty="0" smtClean="0"/>
                        <a:t>(them)</a:t>
                      </a:r>
                      <a:endParaRPr lang="en-US" sz="3600" b="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7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Ejemplos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llamo</a:t>
            </a:r>
            <a:r>
              <a:rPr lang="en-US" dirty="0" smtClean="0"/>
              <a:t> a </a:t>
            </a:r>
            <a:r>
              <a:rPr lang="en-US" dirty="0" err="1" smtClean="0"/>
              <a:t>María</a:t>
            </a:r>
            <a:r>
              <a:rPr lang="en-US" dirty="0" smtClean="0"/>
              <a:t>. 		</a:t>
            </a:r>
            <a:r>
              <a:rPr lang="en-US" i="1" dirty="0" smtClean="0">
                <a:solidFill>
                  <a:srgbClr val="FF0000"/>
                </a:solidFill>
              </a:rPr>
              <a:t>La</a:t>
            </a:r>
            <a:r>
              <a:rPr lang="en-US" dirty="0" smtClean="0"/>
              <a:t> </a:t>
            </a:r>
            <a:r>
              <a:rPr lang="en-US" dirty="0" err="1" smtClean="0"/>
              <a:t>llamo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compra</a:t>
            </a:r>
            <a:r>
              <a:rPr lang="en-US" dirty="0" smtClean="0"/>
              <a:t> pan.      		</a:t>
            </a:r>
            <a:r>
              <a:rPr lang="en-US" i="1" dirty="0" smtClean="0">
                <a:solidFill>
                  <a:srgbClr val="FF0000"/>
                </a:solidFill>
              </a:rPr>
              <a:t>Lo</a:t>
            </a:r>
            <a:r>
              <a:rPr lang="en-US" dirty="0" smtClean="0"/>
              <a:t> </a:t>
            </a:r>
            <a:r>
              <a:rPr lang="en-US" dirty="0" err="1" smtClean="0"/>
              <a:t>compra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Comemos</a:t>
            </a:r>
            <a:r>
              <a:rPr lang="en-US" dirty="0" smtClean="0"/>
              <a:t> papas </a:t>
            </a:r>
            <a:r>
              <a:rPr lang="en-US" dirty="0" err="1" smtClean="0"/>
              <a:t>fritas</a:t>
            </a:r>
            <a:r>
              <a:rPr lang="en-US" dirty="0" smtClean="0"/>
              <a:t>.	</a:t>
            </a:r>
            <a:r>
              <a:rPr lang="en-US" i="1" dirty="0" smtClean="0">
                <a:solidFill>
                  <a:srgbClr val="FF0000"/>
                </a:solidFill>
              </a:rPr>
              <a:t>Las</a:t>
            </a:r>
            <a:r>
              <a:rPr lang="en-US" dirty="0" smtClean="0"/>
              <a:t> </a:t>
            </a:r>
            <a:r>
              <a:rPr lang="en-US" dirty="0" err="1" smtClean="0"/>
              <a:t>comemos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miran</a:t>
            </a:r>
            <a:r>
              <a:rPr lang="en-US" dirty="0" smtClean="0"/>
              <a:t> a nosotros.	</a:t>
            </a:r>
            <a:r>
              <a:rPr lang="en-US" i="1" dirty="0" smtClean="0">
                <a:solidFill>
                  <a:srgbClr val="FF0000"/>
                </a:solidFill>
              </a:rPr>
              <a:t>Nos</a:t>
            </a:r>
            <a:r>
              <a:rPr lang="en-US" dirty="0" smtClean="0"/>
              <a:t> </a:t>
            </a:r>
            <a:r>
              <a:rPr lang="en-US" dirty="0" err="1" smtClean="0"/>
              <a:t>miran</a:t>
            </a:r>
            <a:r>
              <a:rPr lang="en-US" dirty="0" smtClean="0"/>
              <a:t>.	</a:t>
            </a:r>
          </a:p>
          <a:p>
            <a:pPr marL="0" indent="0">
              <a:buNone/>
            </a:pPr>
            <a:r>
              <a:rPr lang="en-US" dirty="0" err="1" smtClean="0"/>
              <a:t>Beto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a </a:t>
            </a:r>
            <a:r>
              <a:rPr lang="en-US" dirty="0" err="1" smtClean="0"/>
              <a:t>mí</a:t>
            </a:r>
            <a:r>
              <a:rPr lang="en-US" dirty="0" smtClean="0"/>
              <a:t>.			</a:t>
            </a:r>
            <a:r>
              <a:rPr lang="en-US" i="1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2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Placement/Position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Before the conjugated verb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Attached to the end of an infinitive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Attached to the end of the present participle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Attached to the end of an </a:t>
            </a:r>
            <a:r>
              <a:rPr lang="en-US" i="1" dirty="0" smtClean="0"/>
              <a:t>affirmative</a:t>
            </a:r>
            <a:r>
              <a:rPr lang="en-US" dirty="0" smtClean="0"/>
              <a:t> 				command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6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Before the conjugated verb.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400050" lvl="1" indent="0" algn="ctr">
              <a:buNone/>
            </a:pPr>
            <a:r>
              <a:rPr lang="en-US" sz="6600" dirty="0" err="1" smtClean="0"/>
              <a:t>Comemos</a:t>
            </a:r>
            <a:r>
              <a:rPr lang="en-US" sz="6600" dirty="0" smtClean="0"/>
              <a:t> el </a:t>
            </a:r>
            <a:r>
              <a:rPr lang="en-US" sz="6600" dirty="0" err="1" smtClean="0"/>
              <a:t>helado</a:t>
            </a:r>
            <a:r>
              <a:rPr lang="en-US" sz="6600" dirty="0" smtClean="0"/>
              <a:t>. </a:t>
            </a:r>
          </a:p>
          <a:p>
            <a:pPr marL="400050" lvl="1" indent="0" algn="ctr">
              <a:buNone/>
            </a:pPr>
            <a:r>
              <a:rPr lang="en-US" sz="6600" dirty="0" smtClean="0"/>
              <a:t> </a:t>
            </a:r>
            <a:r>
              <a:rPr lang="en-US" sz="6600" i="1" dirty="0" smtClean="0">
                <a:solidFill>
                  <a:srgbClr val="FF0000"/>
                </a:solidFill>
              </a:rPr>
              <a:t>Lo</a:t>
            </a:r>
            <a:r>
              <a:rPr lang="en-US" sz="6600" dirty="0" smtClean="0"/>
              <a:t> </a:t>
            </a:r>
            <a:r>
              <a:rPr lang="en-US" sz="6600" dirty="0" err="1" smtClean="0"/>
              <a:t>comemos</a:t>
            </a:r>
            <a:r>
              <a:rPr lang="en-US" sz="6600" dirty="0" smtClean="0"/>
              <a:t>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102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Attached to the end of an infinitive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0" indent="0">
              <a:buNone/>
            </a:pPr>
            <a:r>
              <a:rPr lang="en-US" sz="5400" dirty="0" err="1" smtClean="0"/>
              <a:t>Vamos</a:t>
            </a:r>
            <a:r>
              <a:rPr lang="en-US" sz="5400" dirty="0" smtClean="0"/>
              <a:t> a </a:t>
            </a:r>
            <a:r>
              <a:rPr lang="en-US" sz="5400" dirty="0" err="1" smtClean="0"/>
              <a:t>comprar</a:t>
            </a:r>
            <a:r>
              <a:rPr lang="en-US" sz="5400" dirty="0" smtClean="0"/>
              <a:t> el </a:t>
            </a:r>
            <a:r>
              <a:rPr lang="en-US" sz="5400" dirty="0" err="1" smtClean="0"/>
              <a:t>coche</a:t>
            </a:r>
            <a:r>
              <a:rPr lang="en-US" sz="5400" dirty="0" smtClean="0"/>
              <a:t>.     </a:t>
            </a:r>
          </a:p>
          <a:p>
            <a:pPr marL="0" indent="0">
              <a:buNone/>
            </a:pPr>
            <a:r>
              <a:rPr lang="en-US" sz="5400" dirty="0" err="1" smtClean="0"/>
              <a:t>Vamos</a:t>
            </a:r>
            <a:r>
              <a:rPr lang="en-US" sz="5400" dirty="0" smtClean="0"/>
              <a:t> a </a:t>
            </a:r>
            <a:r>
              <a:rPr lang="en-US" sz="5400" i="1" dirty="0" err="1" smtClean="0"/>
              <a:t>comprar</a:t>
            </a:r>
            <a:r>
              <a:rPr lang="en-US" sz="5400" b="1" dirty="0" err="1" smtClean="0">
                <a:solidFill>
                  <a:srgbClr val="FF0000"/>
                </a:solidFill>
              </a:rPr>
              <a:t>lo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896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Noun</a:t>
            </a:r>
            <a:r>
              <a:rPr lang="en-US" dirty="0" smtClean="0"/>
              <a:t>:  a person, place, thing or idea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  </a:t>
            </a:r>
            <a:r>
              <a:rPr lang="en-US" sz="3600" i="1" dirty="0" smtClean="0"/>
              <a:t>(</a:t>
            </a:r>
            <a:r>
              <a:rPr lang="en-US" sz="3600" i="1" dirty="0" err="1" smtClean="0"/>
              <a:t>María</a:t>
            </a:r>
            <a:r>
              <a:rPr lang="en-US" sz="3600" i="1" dirty="0" smtClean="0"/>
              <a:t>, the city, the dogs, love)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Pronoun</a:t>
            </a:r>
            <a:r>
              <a:rPr lang="en-US" dirty="0" smtClean="0"/>
              <a:t>:  a word that takes the place of a noun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4000" i="1" dirty="0" smtClean="0"/>
              <a:t>(she, it, them)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179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dirty="0" smtClean="0"/>
              <a:t>Attached to the end of a present participle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i="1" dirty="0" smtClean="0"/>
              <a:t>(Note: you may have to add an accent mark to maintain stress)</a:t>
            </a:r>
          </a:p>
          <a:p>
            <a:pPr marL="514350" indent="-514350">
              <a:buAutoNum type="arabicPeriod" startAt="3"/>
            </a:pPr>
            <a:endParaRPr lang="en-US" dirty="0"/>
          </a:p>
          <a:p>
            <a:pPr marL="0" indent="0" algn="ctr">
              <a:buNone/>
            </a:pPr>
            <a:r>
              <a:rPr lang="en-US" sz="4800" dirty="0" err="1" smtClean="0"/>
              <a:t>Estamos</a:t>
            </a:r>
            <a:r>
              <a:rPr lang="en-US" sz="4800" dirty="0" smtClean="0"/>
              <a:t> </a:t>
            </a:r>
            <a:r>
              <a:rPr lang="en-US" sz="4800" dirty="0" err="1" smtClean="0"/>
              <a:t>escuchando</a:t>
            </a:r>
            <a:r>
              <a:rPr lang="en-US" sz="4800" dirty="0" smtClean="0"/>
              <a:t> la </a:t>
            </a:r>
            <a:r>
              <a:rPr lang="en-US" sz="4800" dirty="0" err="1" smtClean="0"/>
              <a:t>música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Estamos</a:t>
            </a:r>
            <a:r>
              <a:rPr lang="en-US" sz="4800" dirty="0" smtClean="0"/>
              <a:t> </a:t>
            </a:r>
            <a:r>
              <a:rPr lang="en-US" sz="4800" i="1" u="sng" dirty="0" err="1" smtClean="0"/>
              <a:t>escuchándo</a:t>
            </a:r>
            <a:r>
              <a:rPr lang="en-US" sz="4800" b="1" u="sng" dirty="0" err="1" smtClean="0">
                <a:solidFill>
                  <a:srgbClr val="FF0000"/>
                </a:solidFill>
              </a:rPr>
              <a:t>la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0031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4"/>
            </a:pPr>
            <a:r>
              <a:rPr lang="en-US" dirty="0" smtClean="0"/>
              <a:t>Attached to the end of an affirmative 				command.</a:t>
            </a:r>
          </a:p>
          <a:p>
            <a:pPr marL="0" indent="0" algn="ctr">
              <a:buNone/>
            </a:pPr>
            <a:r>
              <a:rPr lang="en-US" i="1" dirty="0" smtClean="0"/>
              <a:t>(Note:  you may have to add a written accent mark to maintain stress)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4400" dirty="0" smtClean="0"/>
              <a:t>Marcos, </a:t>
            </a:r>
            <a:r>
              <a:rPr lang="en-US" sz="4400" dirty="0" err="1" smtClean="0"/>
              <a:t>compra</a:t>
            </a:r>
            <a:r>
              <a:rPr lang="en-US" sz="4400" dirty="0" smtClean="0"/>
              <a:t> la pizza, </a:t>
            </a:r>
            <a:r>
              <a:rPr lang="en-US" sz="4400" dirty="0" err="1" smtClean="0"/>
              <a:t>por</a:t>
            </a:r>
            <a:r>
              <a:rPr lang="en-US" sz="4400" dirty="0" smtClean="0"/>
              <a:t> favor.</a:t>
            </a:r>
          </a:p>
          <a:p>
            <a:pPr marL="0" indent="0" algn="ctr">
              <a:buNone/>
            </a:pPr>
            <a:r>
              <a:rPr lang="en-US" sz="4400" dirty="0" smtClean="0"/>
              <a:t>Marcos, </a:t>
            </a:r>
            <a:r>
              <a:rPr lang="en-US" sz="4400" i="1" u="sng" dirty="0" err="1" smtClean="0"/>
              <a:t>cómpra</a:t>
            </a:r>
            <a:r>
              <a:rPr lang="en-US" sz="4400" u="sng" dirty="0" err="1" smtClean="0">
                <a:solidFill>
                  <a:srgbClr val="FF0000"/>
                </a:solidFill>
              </a:rPr>
              <a:t>la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2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When both indirect and direct objects are used in a sentence, the </a:t>
            </a:r>
            <a:r>
              <a:rPr lang="en-US" sz="4400" b="1" dirty="0" smtClean="0"/>
              <a:t>indirect object pronoun</a:t>
            </a:r>
            <a:r>
              <a:rPr lang="en-US" sz="4400" dirty="0" smtClean="0"/>
              <a:t> </a:t>
            </a:r>
            <a:r>
              <a:rPr lang="en-US" sz="4400" i="1" dirty="0" smtClean="0"/>
              <a:t>precedes</a:t>
            </a:r>
            <a:r>
              <a:rPr lang="en-US" sz="4400" dirty="0" smtClean="0"/>
              <a:t> the </a:t>
            </a:r>
            <a:r>
              <a:rPr lang="en-US" sz="4400" b="1" dirty="0" smtClean="0"/>
              <a:t>direct object pronoun</a:t>
            </a:r>
            <a:r>
              <a:rPr lang="en-US" sz="4400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1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Me </a:t>
            </a:r>
            <a:r>
              <a:rPr lang="en-US" b="1" dirty="0" err="1" smtClean="0"/>
              <a:t>mandan</a:t>
            </a:r>
            <a:r>
              <a:rPr lang="en-US" b="1" dirty="0" smtClean="0"/>
              <a:t> las cartas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seguida</a:t>
            </a:r>
            <a:r>
              <a:rPr lang="en-US" b="1" dirty="0" smtClean="0"/>
              <a:t>.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Me las </a:t>
            </a:r>
            <a:r>
              <a:rPr lang="en-US" i="1" dirty="0" err="1" smtClean="0"/>
              <a:t>mandan</a:t>
            </a:r>
            <a:r>
              <a:rPr lang="en-US" i="1" dirty="0" smtClean="0"/>
              <a:t>.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b="1" dirty="0" smtClean="0"/>
              <a:t>Vas a </a:t>
            </a:r>
            <a:r>
              <a:rPr lang="en-US" b="1" dirty="0" err="1" smtClean="0"/>
              <a:t>dar</a:t>
            </a:r>
            <a:r>
              <a:rPr lang="en-US" b="1" dirty="0" smtClean="0"/>
              <a:t> </a:t>
            </a:r>
            <a:r>
              <a:rPr lang="en-US" b="1" dirty="0" err="1" smtClean="0"/>
              <a:t>los</a:t>
            </a:r>
            <a:r>
              <a:rPr lang="en-US" b="1" dirty="0" smtClean="0"/>
              <a:t> </a:t>
            </a:r>
            <a:r>
              <a:rPr lang="en-US" b="1" dirty="0" err="1" smtClean="0"/>
              <a:t>libros</a:t>
            </a:r>
            <a:r>
              <a:rPr lang="en-US" b="1" dirty="0" smtClean="0"/>
              <a:t> a nosotros.</a:t>
            </a:r>
          </a:p>
          <a:p>
            <a:pPr marL="0" indent="0" algn="ctr">
              <a:buNone/>
            </a:pPr>
            <a:r>
              <a:rPr lang="en-US" i="1" dirty="0" smtClean="0"/>
              <a:t>Vas a </a:t>
            </a:r>
            <a:r>
              <a:rPr lang="en-US" i="1" dirty="0" err="1" smtClean="0"/>
              <a:t>dár</a:t>
            </a:r>
            <a:r>
              <a:rPr lang="en-US" b="1" i="1" dirty="0" err="1" smtClean="0">
                <a:solidFill>
                  <a:srgbClr val="FF0000"/>
                </a:solidFill>
              </a:rPr>
              <a:t>noslos</a:t>
            </a:r>
            <a:r>
              <a:rPr lang="en-US" i="1" dirty="0" smtClean="0"/>
              <a:t>.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b="1" dirty="0" err="1" smtClean="0"/>
              <a:t>Estoy</a:t>
            </a:r>
            <a:r>
              <a:rPr lang="en-US" b="1" dirty="0" smtClean="0"/>
              <a:t> </a:t>
            </a:r>
            <a:r>
              <a:rPr lang="en-US" b="1" dirty="0" err="1" smtClean="0"/>
              <a:t>cocinando</a:t>
            </a:r>
            <a:r>
              <a:rPr lang="en-US" b="1" dirty="0" smtClean="0"/>
              <a:t> el </a:t>
            </a:r>
            <a:r>
              <a:rPr lang="en-US" b="1" dirty="0" err="1" smtClean="0"/>
              <a:t>almuerzo</a:t>
            </a:r>
            <a:r>
              <a:rPr lang="en-US" b="1" dirty="0" smtClean="0"/>
              <a:t> para </a:t>
            </a:r>
            <a:r>
              <a:rPr lang="en-US" b="1" dirty="0" err="1" smtClean="0"/>
              <a:t>ti</a:t>
            </a:r>
            <a:r>
              <a:rPr lang="en-US" b="1" dirty="0" smtClean="0"/>
              <a:t>.</a:t>
            </a:r>
          </a:p>
          <a:p>
            <a:pPr marL="0" indent="0" algn="ctr">
              <a:buNone/>
            </a:pPr>
            <a:r>
              <a:rPr lang="en-US" i="1" dirty="0" err="1" smtClean="0"/>
              <a:t>Estoy</a:t>
            </a:r>
            <a:r>
              <a:rPr lang="en-US" i="1" dirty="0" smtClean="0"/>
              <a:t> </a:t>
            </a:r>
            <a:r>
              <a:rPr lang="en-US" i="1" dirty="0" err="1" smtClean="0"/>
              <a:t>cocinándo</a:t>
            </a:r>
            <a:r>
              <a:rPr lang="en-US" b="1" i="1" dirty="0" err="1" smtClean="0">
                <a:solidFill>
                  <a:srgbClr val="FF0000"/>
                </a:solidFill>
              </a:rPr>
              <a:t>telo</a:t>
            </a:r>
            <a:r>
              <a:rPr lang="en-US" i="1" dirty="0" smtClean="0"/>
              <a:t>.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b="1" dirty="0" smtClean="0"/>
              <a:t>Pablo, </a:t>
            </a:r>
            <a:r>
              <a:rPr lang="en-US" b="1" dirty="0" err="1" smtClean="0"/>
              <a:t>trae</a:t>
            </a:r>
            <a:r>
              <a:rPr lang="en-US" b="1" dirty="0" smtClean="0"/>
              <a:t> las </a:t>
            </a:r>
            <a:r>
              <a:rPr lang="en-US" b="1" dirty="0" err="1" smtClean="0"/>
              <a:t>plumas</a:t>
            </a:r>
            <a:r>
              <a:rPr lang="en-US" b="1" dirty="0" smtClean="0"/>
              <a:t> a </a:t>
            </a:r>
            <a:r>
              <a:rPr lang="en-US" b="1" dirty="0" err="1" smtClean="0"/>
              <a:t>mí</a:t>
            </a:r>
            <a:r>
              <a:rPr lang="en-US" b="1" dirty="0" smtClean="0"/>
              <a:t>, </a:t>
            </a:r>
            <a:r>
              <a:rPr lang="en-US" b="1" dirty="0" err="1" smtClean="0"/>
              <a:t>por</a:t>
            </a:r>
            <a:r>
              <a:rPr lang="en-US" b="1" dirty="0" smtClean="0"/>
              <a:t> favor</a:t>
            </a:r>
            <a:r>
              <a:rPr lang="en-US" b="1" i="1" dirty="0" smtClean="0"/>
              <a:t>.</a:t>
            </a:r>
          </a:p>
          <a:p>
            <a:pPr marL="0" indent="0" algn="ctr">
              <a:buNone/>
            </a:pPr>
            <a:r>
              <a:rPr lang="en-US" i="1" dirty="0" smtClean="0"/>
              <a:t>Pablo, </a:t>
            </a:r>
            <a:r>
              <a:rPr lang="en-US" i="1" dirty="0" err="1" smtClean="0"/>
              <a:t>tráe</a:t>
            </a:r>
            <a:r>
              <a:rPr lang="en-US" b="1" i="1" dirty="0" err="1" smtClean="0">
                <a:solidFill>
                  <a:srgbClr val="FF0000"/>
                </a:solidFill>
              </a:rPr>
              <a:t>melas</a:t>
            </a:r>
            <a:r>
              <a:rPr lang="en-US" i="1" dirty="0" smtClean="0"/>
              <a:t>, </a:t>
            </a:r>
            <a:r>
              <a:rPr lang="en-US" i="1" dirty="0" err="1" smtClean="0"/>
              <a:t>por</a:t>
            </a:r>
            <a:r>
              <a:rPr lang="en-US" i="1" dirty="0" smtClean="0"/>
              <a:t> favor.</a:t>
            </a:r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0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¡OJO!  </a:t>
            </a:r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en-US" sz="4800" b="1" dirty="0" smtClean="0"/>
              <a:t>Le</a:t>
            </a:r>
            <a:r>
              <a:rPr lang="en-US" sz="4800" dirty="0" smtClean="0"/>
              <a:t> and </a:t>
            </a:r>
            <a:r>
              <a:rPr lang="en-US" sz="4800" b="1" dirty="0" smtClean="0"/>
              <a:t>les</a:t>
            </a:r>
            <a:r>
              <a:rPr lang="en-US" sz="4800" dirty="0" smtClean="0"/>
              <a:t> change to </a:t>
            </a:r>
            <a:r>
              <a:rPr lang="en-US" sz="4800" b="1" i="1" dirty="0" smtClean="0"/>
              <a:t>se</a:t>
            </a:r>
            <a:r>
              <a:rPr lang="en-US" sz="4800" dirty="0" smtClean="0"/>
              <a:t> when used with </a:t>
            </a:r>
            <a:r>
              <a:rPr lang="en-US" sz="4800" b="1" dirty="0" smtClean="0"/>
              <a:t>lo, la, </a:t>
            </a:r>
            <a:r>
              <a:rPr lang="en-US" sz="4800" b="1" dirty="0" err="1" smtClean="0"/>
              <a:t>los</a:t>
            </a:r>
            <a:r>
              <a:rPr lang="en-US" sz="4800" b="1" dirty="0" smtClean="0"/>
              <a:t>, las</a:t>
            </a:r>
            <a:r>
              <a:rPr lang="en-US" sz="4800" dirty="0" smtClean="0"/>
              <a:t>.</a:t>
            </a:r>
          </a:p>
        </p:txBody>
      </p:sp>
      <p:pic>
        <p:nvPicPr>
          <p:cNvPr id="1026" name="Picture 2" descr="C:\Users\kozielskim\AppData\Local\Microsoft\Windows\Temporary Internet Files\Content.IE5\M97N470E\PngMedium-Eye-Iris-Eyelid-3452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1123950" cy="94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37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Marta escribe </a:t>
            </a:r>
            <a:r>
              <a:rPr lang="en-US" sz="3600" b="1" dirty="0" err="1" smtClean="0"/>
              <a:t>una</a:t>
            </a:r>
            <a:r>
              <a:rPr lang="en-US" sz="3600" b="1" dirty="0" smtClean="0"/>
              <a:t> carta a </a:t>
            </a:r>
            <a:r>
              <a:rPr lang="en-US" sz="3600" b="1" dirty="0" err="1" smtClean="0"/>
              <a:t>su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abuela</a:t>
            </a:r>
            <a:r>
              <a:rPr lang="en-US" sz="3600" b="1" dirty="0" smtClean="0"/>
              <a:t>.</a:t>
            </a:r>
          </a:p>
          <a:p>
            <a:pPr marL="0" indent="0" algn="ctr">
              <a:buNone/>
            </a:pPr>
            <a:r>
              <a:rPr lang="en-US" sz="3600" dirty="0" smtClean="0"/>
              <a:t>Marta </a:t>
            </a:r>
            <a:r>
              <a:rPr lang="en-US" sz="3600" strike="sngStrike" dirty="0" smtClean="0"/>
              <a:t>le</a:t>
            </a:r>
            <a:r>
              <a:rPr lang="en-US" sz="3600" dirty="0" smtClean="0"/>
              <a:t> la escribe.</a:t>
            </a:r>
          </a:p>
          <a:p>
            <a:pPr marL="0" indent="0" algn="ctr">
              <a:buNone/>
            </a:pPr>
            <a:r>
              <a:rPr lang="en-US" sz="3600" dirty="0" smtClean="0"/>
              <a:t>Marta </a:t>
            </a:r>
            <a:r>
              <a:rPr lang="en-US" sz="3600" b="1" i="1" dirty="0" smtClean="0">
                <a:solidFill>
                  <a:srgbClr val="FF0000"/>
                </a:solidFill>
              </a:rPr>
              <a:t>se</a:t>
            </a:r>
            <a:r>
              <a:rPr lang="en-US" sz="3600" dirty="0" smtClean="0"/>
              <a:t> la escribe.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b="1" dirty="0" err="1" smtClean="0"/>
              <a:t>Compramos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regalos</a:t>
            </a:r>
            <a:r>
              <a:rPr lang="en-US" sz="3600" b="1" dirty="0" smtClean="0"/>
              <a:t> para </a:t>
            </a:r>
            <a:r>
              <a:rPr lang="en-US" sz="3600" b="1" dirty="0" err="1" smtClean="0"/>
              <a:t>los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niños</a:t>
            </a:r>
            <a:r>
              <a:rPr lang="en-US" sz="3600" b="1" dirty="0" smtClean="0"/>
              <a:t>.</a:t>
            </a:r>
          </a:p>
          <a:p>
            <a:pPr marL="0" indent="0" algn="ctr">
              <a:buNone/>
            </a:pPr>
            <a:r>
              <a:rPr lang="en-US" sz="3600" strike="sngStrike" dirty="0" smtClean="0"/>
              <a:t>Les</a:t>
            </a:r>
            <a:r>
              <a:rPr lang="en-US" sz="3600" dirty="0" smtClean="0"/>
              <a:t>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compramos</a:t>
            </a:r>
            <a:r>
              <a:rPr lang="en-US" sz="3600" dirty="0" smtClean="0"/>
              <a:t>.</a:t>
            </a: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Se</a:t>
            </a:r>
            <a:r>
              <a:rPr lang="en-US" sz="3600" dirty="0" smtClean="0"/>
              <a:t>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compramos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272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b="1" dirty="0" err="1" smtClean="0"/>
              <a:t>Estamos</a:t>
            </a:r>
            <a:r>
              <a:rPr lang="en-US" b="1" dirty="0" smtClean="0"/>
              <a:t> </a:t>
            </a:r>
            <a:r>
              <a:rPr lang="en-US" b="1" dirty="0" err="1" smtClean="0"/>
              <a:t>preparando</a:t>
            </a:r>
            <a:r>
              <a:rPr lang="en-US" b="1" dirty="0" smtClean="0"/>
              <a:t> la </a:t>
            </a:r>
            <a:r>
              <a:rPr lang="en-US" b="1" dirty="0" err="1" smtClean="0"/>
              <a:t>tarea</a:t>
            </a:r>
            <a:r>
              <a:rPr lang="en-US" b="1" dirty="0" smtClean="0"/>
              <a:t> para el </a:t>
            </a:r>
            <a:r>
              <a:rPr lang="en-US" b="1" dirty="0" err="1" smtClean="0"/>
              <a:t>profe</a:t>
            </a:r>
            <a:r>
              <a:rPr lang="en-US" b="1" dirty="0" smtClean="0"/>
              <a:t>.</a:t>
            </a:r>
          </a:p>
          <a:p>
            <a:pPr marL="0" indent="0" algn="ctr">
              <a:buNone/>
            </a:pPr>
            <a:r>
              <a:rPr lang="en-US" sz="3600" dirty="0" err="1" smtClean="0"/>
              <a:t>Estamos</a:t>
            </a:r>
            <a:r>
              <a:rPr lang="en-US" sz="3600" dirty="0" smtClean="0"/>
              <a:t> </a:t>
            </a:r>
            <a:r>
              <a:rPr lang="en-US" sz="3600" dirty="0" err="1" smtClean="0"/>
              <a:t>preparándo</a:t>
            </a:r>
            <a:r>
              <a:rPr lang="en-US" sz="3600" strike="sngStrike" dirty="0" err="1" smtClean="0"/>
              <a:t>le</a:t>
            </a:r>
            <a:r>
              <a:rPr lang="en-US" sz="3600" dirty="0" err="1" smtClean="0"/>
              <a:t>la</a:t>
            </a:r>
            <a:r>
              <a:rPr lang="en-US" sz="3600" dirty="0" smtClean="0"/>
              <a:t>.</a:t>
            </a:r>
          </a:p>
          <a:p>
            <a:pPr marL="0" indent="0" algn="ctr">
              <a:buNone/>
            </a:pPr>
            <a:r>
              <a:rPr lang="en-US" sz="3600" dirty="0" err="1" smtClean="0"/>
              <a:t>Estamos</a:t>
            </a:r>
            <a:r>
              <a:rPr lang="en-US" sz="3600" dirty="0" smtClean="0"/>
              <a:t> </a:t>
            </a:r>
            <a:r>
              <a:rPr lang="en-US" sz="3600" dirty="0" err="1" smtClean="0"/>
              <a:t>preparándo</a:t>
            </a:r>
            <a:r>
              <a:rPr lang="en-US" sz="3600" b="1" i="1" dirty="0" err="1" smtClean="0">
                <a:solidFill>
                  <a:srgbClr val="FF0000"/>
                </a:solidFill>
              </a:rPr>
              <a:t>se</a:t>
            </a:r>
            <a:r>
              <a:rPr lang="en-US" sz="3600" dirty="0" err="1" smtClean="0"/>
              <a:t>la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600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Indirect Object</a:t>
            </a:r>
            <a:r>
              <a:rPr lang="en-US" dirty="0" smtClean="0"/>
              <a:t>:  to or for whom an action is 				done</a:t>
            </a:r>
          </a:p>
          <a:p>
            <a:pPr marL="0" indent="0" algn="ctr">
              <a:buNone/>
            </a:pPr>
            <a:r>
              <a:rPr lang="en-US" i="1" dirty="0" smtClean="0"/>
              <a:t>(They are giving the gift to my siblings and I).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Indirect Object Pronoun:  </a:t>
            </a:r>
            <a:r>
              <a:rPr lang="en-US" dirty="0" smtClean="0"/>
              <a:t>replaces the I.O. noun</a:t>
            </a:r>
          </a:p>
          <a:p>
            <a:pPr marL="0" indent="0" algn="ctr">
              <a:buNone/>
            </a:pPr>
            <a:r>
              <a:rPr lang="en-US" i="1" dirty="0" smtClean="0"/>
              <a:t>(They are giving the gift to us).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0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682364"/>
              </p:ext>
            </p:extLst>
          </p:nvPr>
        </p:nvGraphicFramePr>
        <p:xfrm>
          <a:off x="457200" y="1600200"/>
          <a:ext cx="8458200" cy="4343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1447800"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 smtClean="0"/>
                        <a:t>me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2800" i="1" dirty="0" smtClean="0"/>
                        <a:t>(to/for me)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 err="1" smtClean="0"/>
                        <a:t>nos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2800" i="1" dirty="0" smtClean="0"/>
                        <a:t>(to/for</a:t>
                      </a:r>
                      <a:r>
                        <a:rPr lang="en-US" sz="2800" i="1" baseline="0" dirty="0" smtClean="0"/>
                        <a:t> us)</a:t>
                      </a:r>
                      <a:endParaRPr lang="en-US" sz="2800" i="1" dirty="0"/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 err="1" smtClean="0"/>
                        <a:t>te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2800" i="1" dirty="0" smtClean="0"/>
                        <a:t>(to/for you)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3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 smtClean="0"/>
                        <a:t>le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2800" i="1" dirty="0" smtClean="0"/>
                        <a:t>(to/for him/her/you)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 smtClean="0"/>
                        <a:t>les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2800" i="1" dirty="0" smtClean="0"/>
                        <a:t>(to/for them/you-all)</a:t>
                      </a:r>
                      <a:endParaRPr lang="en-US" sz="28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79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Ejemplos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500" b="1" dirty="0" err="1" smtClean="0"/>
              <a:t>Ellos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sirven</a:t>
            </a:r>
            <a:r>
              <a:rPr lang="en-US" sz="4500" b="1" dirty="0" smtClean="0"/>
              <a:t> a </a:t>
            </a:r>
            <a:r>
              <a:rPr lang="en-US" sz="4500" b="1" dirty="0" err="1" smtClean="0"/>
              <a:t>mí</a:t>
            </a:r>
            <a:r>
              <a:rPr lang="en-US" sz="4500" b="1" dirty="0" smtClean="0"/>
              <a:t>.</a:t>
            </a:r>
          </a:p>
          <a:p>
            <a:pPr marL="0" indent="0" algn="ctr">
              <a:buNone/>
            </a:pPr>
            <a:r>
              <a:rPr lang="en-US" sz="4500" b="1" i="1" dirty="0" err="1" smtClean="0"/>
              <a:t>Ellos</a:t>
            </a:r>
            <a:r>
              <a:rPr lang="en-US" sz="4500" b="1" i="1" dirty="0" smtClean="0"/>
              <a:t> </a:t>
            </a:r>
            <a:r>
              <a:rPr lang="en-US" sz="4500" b="1" i="1" dirty="0" smtClean="0">
                <a:solidFill>
                  <a:srgbClr val="FF0000"/>
                </a:solidFill>
              </a:rPr>
              <a:t>me</a:t>
            </a:r>
            <a:r>
              <a:rPr lang="en-US" sz="4500" b="1" i="1" dirty="0" smtClean="0"/>
              <a:t> </a:t>
            </a:r>
            <a:r>
              <a:rPr lang="en-US" sz="4500" b="1" i="1" dirty="0" err="1" smtClean="0"/>
              <a:t>sirven</a:t>
            </a:r>
            <a:r>
              <a:rPr lang="en-US" sz="4500" b="1" i="1" dirty="0" smtClean="0"/>
              <a:t>.</a:t>
            </a:r>
          </a:p>
          <a:p>
            <a:pPr marL="0" indent="0" algn="ctr">
              <a:buNone/>
            </a:pPr>
            <a:endParaRPr lang="en-US" sz="4500" b="1" dirty="0"/>
          </a:p>
          <a:p>
            <a:pPr marL="0" indent="0" algn="ctr">
              <a:buNone/>
            </a:pPr>
            <a:r>
              <a:rPr lang="en-US" sz="4500" b="1" dirty="0" err="1" smtClean="0"/>
              <a:t>Doy</a:t>
            </a:r>
            <a:r>
              <a:rPr lang="en-US" sz="4500" b="1" dirty="0" smtClean="0"/>
              <a:t> el </a:t>
            </a:r>
            <a:r>
              <a:rPr lang="en-US" sz="4500" b="1" dirty="0" err="1" smtClean="0"/>
              <a:t>dinero</a:t>
            </a:r>
            <a:r>
              <a:rPr lang="en-US" sz="4500" b="1" dirty="0" smtClean="0"/>
              <a:t> a </a:t>
            </a:r>
            <a:r>
              <a:rPr lang="en-US" sz="4500" b="1" dirty="0" err="1" smtClean="0"/>
              <a:t>ti</a:t>
            </a:r>
            <a:r>
              <a:rPr lang="en-US" sz="4500" b="1" dirty="0" smtClean="0"/>
              <a:t>.</a:t>
            </a:r>
          </a:p>
          <a:p>
            <a:pPr marL="0" indent="0" algn="ctr">
              <a:buNone/>
            </a:pPr>
            <a:r>
              <a:rPr lang="en-US" sz="4500" b="1" i="1" dirty="0" err="1" smtClean="0">
                <a:solidFill>
                  <a:srgbClr val="FF0000"/>
                </a:solidFill>
              </a:rPr>
              <a:t>Te</a:t>
            </a:r>
            <a:r>
              <a:rPr lang="en-US" sz="4500" b="1" i="1" dirty="0" smtClean="0"/>
              <a:t> </a:t>
            </a:r>
            <a:r>
              <a:rPr lang="en-US" sz="4500" b="1" i="1" dirty="0" err="1" smtClean="0"/>
              <a:t>doy</a:t>
            </a:r>
            <a:r>
              <a:rPr lang="en-US" sz="4500" b="1" i="1" dirty="0" smtClean="0"/>
              <a:t> el </a:t>
            </a:r>
            <a:r>
              <a:rPr lang="en-US" sz="4500" b="1" i="1" dirty="0" err="1" smtClean="0"/>
              <a:t>dinero</a:t>
            </a:r>
            <a:r>
              <a:rPr lang="en-US" sz="4500" b="1" dirty="0" smtClean="0"/>
              <a:t>.</a:t>
            </a:r>
          </a:p>
          <a:p>
            <a:pPr marL="0" indent="0" algn="ctr">
              <a:buNone/>
            </a:pPr>
            <a:endParaRPr lang="en-US" sz="4500" b="1" dirty="0"/>
          </a:p>
          <a:p>
            <a:pPr marL="0" indent="0" algn="ctr">
              <a:buNone/>
            </a:pPr>
            <a:r>
              <a:rPr lang="en-US" sz="4500" b="1" dirty="0" smtClean="0"/>
              <a:t>Nosotros </a:t>
            </a:r>
            <a:r>
              <a:rPr lang="en-US" sz="4500" b="1" dirty="0" err="1" smtClean="0"/>
              <a:t>compramos</a:t>
            </a:r>
            <a:r>
              <a:rPr lang="en-US" sz="4500" b="1" dirty="0" smtClean="0"/>
              <a:t> el </a:t>
            </a:r>
            <a:r>
              <a:rPr lang="en-US" sz="4500" b="1" dirty="0" err="1" smtClean="0"/>
              <a:t>regalo</a:t>
            </a:r>
            <a:r>
              <a:rPr lang="en-US" sz="4500" b="1" dirty="0" smtClean="0"/>
              <a:t> para </a:t>
            </a:r>
            <a:r>
              <a:rPr lang="en-US" sz="4500" b="1" dirty="0" err="1" smtClean="0"/>
              <a:t>ella</a:t>
            </a:r>
            <a:r>
              <a:rPr lang="en-US" sz="4500" b="1" dirty="0" smtClean="0"/>
              <a:t>.</a:t>
            </a:r>
          </a:p>
          <a:p>
            <a:pPr marL="0" indent="0" algn="ctr">
              <a:buNone/>
            </a:pPr>
            <a:r>
              <a:rPr lang="en-US" sz="4500" b="1" i="1" dirty="0" smtClean="0">
                <a:solidFill>
                  <a:srgbClr val="FF0000"/>
                </a:solidFill>
              </a:rPr>
              <a:t>Le</a:t>
            </a:r>
            <a:r>
              <a:rPr lang="en-US" sz="4500" b="1" i="1" dirty="0" smtClean="0"/>
              <a:t> </a:t>
            </a:r>
            <a:r>
              <a:rPr lang="en-US" sz="4500" b="1" i="1" dirty="0" err="1" smtClean="0"/>
              <a:t>compramos</a:t>
            </a:r>
            <a:r>
              <a:rPr lang="en-US" sz="4500" b="1" i="1" dirty="0" smtClean="0"/>
              <a:t> para </a:t>
            </a:r>
            <a:r>
              <a:rPr lang="en-US" sz="4500" b="1" i="1" dirty="0" err="1" smtClean="0"/>
              <a:t>ella</a:t>
            </a:r>
            <a:r>
              <a:rPr lang="en-US" sz="4500" b="1" i="1" dirty="0" smtClean="0"/>
              <a:t>.</a:t>
            </a:r>
          </a:p>
          <a:p>
            <a:pPr marL="0" indent="0" algn="ctr">
              <a:buNone/>
            </a:pP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164789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 smtClean="0"/>
              <a:t>Uds</a:t>
            </a:r>
            <a:r>
              <a:rPr lang="en-US" b="1" dirty="0" smtClean="0"/>
              <a:t>. </a:t>
            </a:r>
            <a:r>
              <a:rPr lang="en-US" b="1" dirty="0" err="1" smtClean="0"/>
              <a:t>cocinan</a:t>
            </a:r>
            <a:r>
              <a:rPr lang="en-US" b="1" dirty="0" smtClean="0"/>
              <a:t> para nosotros.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Nos</a:t>
            </a:r>
            <a:r>
              <a:rPr lang="en-US" b="1" i="1" dirty="0" smtClean="0"/>
              <a:t> </a:t>
            </a:r>
            <a:r>
              <a:rPr lang="en-US" b="1" i="1" dirty="0" err="1" smtClean="0"/>
              <a:t>cocinan</a:t>
            </a:r>
            <a:r>
              <a:rPr lang="en-US" b="1" dirty="0" smtClean="0"/>
              <a:t>.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Tú escribes a </a:t>
            </a:r>
            <a:r>
              <a:rPr lang="en-US" b="1" dirty="0" err="1" smtClean="0"/>
              <a:t>tus</a:t>
            </a:r>
            <a:r>
              <a:rPr lang="en-US" b="1" dirty="0" smtClean="0"/>
              <a:t> </a:t>
            </a:r>
            <a:r>
              <a:rPr lang="en-US" b="1" dirty="0" err="1" smtClean="0"/>
              <a:t>abuelos</a:t>
            </a:r>
            <a:r>
              <a:rPr lang="en-US" b="1" dirty="0" smtClean="0"/>
              <a:t>.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Les</a:t>
            </a:r>
            <a:r>
              <a:rPr lang="en-US" b="1" i="1" dirty="0" smtClean="0"/>
              <a:t> escribes</a:t>
            </a:r>
            <a:r>
              <a:rPr lang="en-US" b="1" dirty="0" smtClean="0"/>
              <a:t>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What do you notice about the placement of the IO Pronouns?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5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Placement/Position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Before the conjugated verb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Attached to the end of an infinitive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Attached to the end of the present participle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Attached to the end of an </a:t>
            </a:r>
            <a:r>
              <a:rPr lang="en-US" i="1" dirty="0" smtClean="0"/>
              <a:t>affirmative</a:t>
            </a:r>
            <a:r>
              <a:rPr lang="en-US" dirty="0" smtClean="0"/>
              <a:t> 				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7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Before the conjugated verb </a:t>
            </a:r>
          </a:p>
          <a:p>
            <a:pPr marL="800100" lvl="2" indent="0">
              <a:buNone/>
            </a:pPr>
            <a:r>
              <a:rPr lang="en-US" i="1" dirty="0" smtClean="0"/>
              <a:t>(this is the default position)</a:t>
            </a:r>
          </a:p>
          <a:p>
            <a:pPr marL="800100" lvl="2" indent="0">
              <a:buNone/>
            </a:pPr>
            <a:endParaRPr lang="en-US" i="1" dirty="0"/>
          </a:p>
          <a:p>
            <a:pPr marL="800100" lvl="2" indent="0">
              <a:buNone/>
            </a:pPr>
            <a:r>
              <a:rPr lang="en-US" sz="3200" dirty="0" err="1" smtClean="0"/>
              <a:t>Ellos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me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dan</a:t>
            </a:r>
            <a:r>
              <a:rPr lang="en-US" sz="3200" dirty="0" smtClean="0"/>
              <a:t> el </a:t>
            </a:r>
            <a:r>
              <a:rPr lang="en-US" sz="3200" dirty="0" err="1" smtClean="0"/>
              <a:t>coche</a:t>
            </a:r>
            <a:r>
              <a:rPr lang="en-US" sz="3200" dirty="0" smtClean="0"/>
              <a:t> para mi </a:t>
            </a:r>
            <a:r>
              <a:rPr lang="en-US" sz="3200" dirty="0" err="1" smtClean="0"/>
              <a:t>cumpleaños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558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Attached to the end of an infinitive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u="sng" dirty="0" smtClean="0"/>
              <a:t>van a </a:t>
            </a:r>
            <a:r>
              <a:rPr lang="en-US" i="1" u="sng" dirty="0" err="1" smtClean="0"/>
              <a:t>dar</a:t>
            </a:r>
            <a:r>
              <a:rPr lang="en-US" u="sng" dirty="0" err="1" smtClean="0">
                <a:solidFill>
                  <a:srgbClr val="FF0000"/>
                </a:solidFill>
              </a:rPr>
              <a:t>me</a:t>
            </a:r>
            <a:r>
              <a:rPr lang="en-US" u="sng" dirty="0" smtClean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coche</a:t>
            </a:r>
            <a:r>
              <a:rPr lang="en-US" dirty="0" smtClean="0"/>
              <a:t> para mi </a:t>
            </a:r>
            <a:r>
              <a:rPr lang="en-US" dirty="0" err="1" smtClean="0"/>
              <a:t>cumpleaños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9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707</Words>
  <Application>Microsoft Office PowerPoint</Application>
  <PresentationFormat>On-screen Show (4:3)</PresentationFormat>
  <Paragraphs>169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OBJECT PRONOUNS</vt:lpstr>
      <vt:lpstr>INDIRECT OBJECT PRONOUNS</vt:lpstr>
      <vt:lpstr>Indirect Object Pronouns</vt:lpstr>
      <vt:lpstr>Indirect Object Pronouns</vt:lpstr>
      <vt:lpstr>Indirect Object Pronouns</vt:lpstr>
      <vt:lpstr>Indirect Object Pronouns</vt:lpstr>
      <vt:lpstr>Indirect Object Pronouns</vt:lpstr>
      <vt:lpstr>Indirect Object Pronouns</vt:lpstr>
      <vt:lpstr>Indirect Object Pronouns</vt:lpstr>
      <vt:lpstr>Indirect Object Pronouns</vt:lpstr>
      <vt:lpstr>Indirect Object Pronouns</vt:lpstr>
      <vt:lpstr>Prepositional Pronouns</vt:lpstr>
      <vt:lpstr>Prepositional Pronouns</vt:lpstr>
      <vt:lpstr>Direct Object Pronouns</vt:lpstr>
      <vt:lpstr>Direct Object Pronouns</vt:lpstr>
      <vt:lpstr>Direct Object Pronouns</vt:lpstr>
      <vt:lpstr>Direct Object Pronouns</vt:lpstr>
      <vt:lpstr>Direct Object Pronouns</vt:lpstr>
      <vt:lpstr>Direct Object Pronouns</vt:lpstr>
      <vt:lpstr>Direct Object Pronouns</vt:lpstr>
      <vt:lpstr>Direct Object Pronouns</vt:lpstr>
      <vt:lpstr>Double Object Pronouns</vt:lpstr>
      <vt:lpstr>Double Object Pronouns</vt:lpstr>
      <vt:lpstr>Double Object Pronouns</vt:lpstr>
      <vt:lpstr>Double Object Pronouns</vt:lpstr>
      <vt:lpstr>Double Object Pronouns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PRONOUNS</dc:title>
  <dc:creator>Marnie Kozielski</dc:creator>
  <cp:lastModifiedBy>Kozielski, Marnie</cp:lastModifiedBy>
  <cp:revision>43</cp:revision>
  <dcterms:created xsi:type="dcterms:W3CDTF">2015-06-26T11:55:28Z</dcterms:created>
  <dcterms:modified xsi:type="dcterms:W3CDTF">2016-01-13T16:00:35Z</dcterms:modified>
</cp:coreProperties>
</file>