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333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787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20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908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337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27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334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304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724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095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706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633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Nosotros Commands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“Let’s do something”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5841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/>
              <a:t>Nosotros Commands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" indent="0" algn="ctr">
              <a:buNone/>
            </a:pPr>
            <a:r>
              <a:rPr lang="en-US" sz="6600" b="1" dirty="0" smtClean="0"/>
              <a:t>Nosotros commands translate to “let’s + {verb}, e.g. “</a:t>
            </a:r>
            <a:r>
              <a:rPr lang="en-US" sz="6600" b="1" i="1" dirty="0" smtClean="0"/>
              <a:t>Let’s eat</a:t>
            </a:r>
            <a:r>
              <a:rPr lang="en-US" sz="6600" b="1" dirty="0" smtClean="0"/>
              <a:t>!”</a:t>
            </a:r>
          </a:p>
        </p:txBody>
      </p:sp>
    </p:spTree>
    <p:extLst>
      <p:ext uri="{BB962C8B-B14F-4D97-AF65-F5344CB8AC3E}">
        <p14:creationId xmlns:p14="http://schemas.microsoft.com/office/powerpoint/2010/main" val="153578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Nosotros Commands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To form Nosotros commands, affirmative &amp; negative, use the nosotros Present Subjunctive </a:t>
            </a:r>
            <a:r>
              <a:rPr lang="en-US" sz="3600" dirty="0" smtClean="0"/>
              <a:t>form</a:t>
            </a:r>
          </a:p>
          <a:p>
            <a:endParaRPr lang="en-US" sz="3600" dirty="0"/>
          </a:p>
          <a:p>
            <a:r>
              <a:rPr lang="en-US" sz="3600" dirty="0" smtClean="0"/>
              <a:t>EX:</a:t>
            </a:r>
          </a:p>
          <a:p>
            <a:pPr marL="822960" lvl="3" indent="0">
              <a:buNone/>
            </a:pPr>
            <a:r>
              <a:rPr lang="en-US" sz="2800" b="1" dirty="0" err="1" smtClean="0"/>
              <a:t>Bailemos</a:t>
            </a:r>
            <a:r>
              <a:rPr lang="en-US" sz="2800" b="1" dirty="0" smtClean="0"/>
              <a:t>.</a:t>
            </a:r>
            <a:r>
              <a:rPr lang="en-US" sz="2800" dirty="0" smtClean="0"/>
              <a:t>		</a:t>
            </a:r>
            <a:r>
              <a:rPr lang="en-US" sz="2800" i="1" dirty="0" smtClean="0"/>
              <a:t>Let’s dance.</a:t>
            </a:r>
          </a:p>
          <a:p>
            <a:pPr marL="822960" lvl="3" indent="0">
              <a:buNone/>
            </a:pPr>
            <a:r>
              <a:rPr lang="en-US" sz="2800" b="1" dirty="0" err="1" smtClean="0"/>
              <a:t>Comamos</a:t>
            </a:r>
            <a:r>
              <a:rPr lang="en-US" sz="2800" b="1" dirty="0" smtClean="0"/>
              <a:t>.</a:t>
            </a:r>
            <a:r>
              <a:rPr lang="en-US" sz="2800" dirty="0" smtClean="0"/>
              <a:t>		</a:t>
            </a:r>
            <a:r>
              <a:rPr lang="en-US" sz="2800" i="1" dirty="0" smtClean="0"/>
              <a:t>Let’s eat.</a:t>
            </a:r>
          </a:p>
          <a:p>
            <a:pPr marL="822960" lvl="3" indent="0">
              <a:buNone/>
            </a:pPr>
            <a:r>
              <a:rPr lang="en-US" sz="2800" b="1" dirty="0" err="1" smtClean="0"/>
              <a:t>Caminemos</a:t>
            </a:r>
            <a:r>
              <a:rPr lang="en-US" sz="2800" b="1" dirty="0" smtClean="0"/>
              <a:t>.</a:t>
            </a:r>
            <a:r>
              <a:rPr lang="en-US" sz="2800" dirty="0" smtClean="0"/>
              <a:t>		</a:t>
            </a:r>
            <a:r>
              <a:rPr lang="en-US" sz="2800" i="1" dirty="0" smtClean="0"/>
              <a:t>Let’s walk.</a:t>
            </a:r>
            <a:endParaRPr lang="en-US" sz="2800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92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Nosotros Commands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EXCEPTION:</a:t>
            </a:r>
          </a:p>
          <a:p>
            <a:r>
              <a:rPr lang="en-US" sz="3200" dirty="0" smtClean="0"/>
              <a:t>IR uses the present indicative nosotros form for affirmative nosotros commands, but present subjunctive in the negative.</a:t>
            </a:r>
          </a:p>
          <a:p>
            <a:endParaRPr lang="en-US" sz="3200" dirty="0"/>
          </a:p>
          <a:p>
            <a:r>
              <a:rPr lang="en-US" sz="3200" dirty="0" smtClean="0"/>
              <a:t>EX:</a:t>
            </a:r>
          </a:p>
          <a:p>
            <a:pPr marL="548640" lvl="2" indent="0">
              <a:buNone/>
            </a:pPr>
            <a:r>
              <a:rPr lang="en-US" sz="2800" dirty="0"/>
              <a:t>	</a:t>
            </a:r>
            <a:r>
              <a:rPr lang="en-US" sz="2800" b="1" dirty="0" err="1" smtClean="0"/>
              <a:t>Vamos</a:t>
            </a:r>
            <a:r>
              <a:rPr lang="en-US" sz="2800" b="1" dirty="0" smtClean="0"/>
              <a:t>.</a:t>
            </a:r>
            <a:r>
              <a:rPr lang="en-US" sz="2800" dirty="0" smtClean="0"/>
              <a:t>		</a:t>
            </a:r>
            <a:r>
              <a:rPr lang="en-US" sz="2800" i="1" dirty="0" smtClean="0"/>
              <a:t>Let’s go.</a:t>
            </a:r>
          </a:p>
          <a:p>
            <a:pPr marL="548640" lvl="2" indent="0">
              <a:buNone/>
            </a:pPr>
            <a:r>
              <a:rPr lang="en-US" sz="2800" dirty="0"/>
              <a:t>	</a:t>
            </a:r>
            <a:r>
              <a:rPr lang="en-US" sz="2800" b="1" dirty="0" smtClean="0"/>
              <a:t>No </a:t>
            </a:r>
            <a:r>
              <a:rPr lang="en-US" sz="2800" b="1" dirty="0" err="1" smtClean="0"/>
              <a:t>vayamos</a:t>
            </a:r>
            <a:r>
              <a:rPr lang="en-US" sz="2800" b="1" dirty="0" smtClean="0"/>
              <a:t>.</a:t>
            </a:r>
            <a:r>
              <a:rPr lang="en-US" sz="2800" dirty="0" smtClean="0"/>
              <a:t>	</a:t>
            </a:r>
            <a:r>
              <a:rPr lang="en-US" sz="2800" i="1" dirty="0" smtClean="0"/>
              <a:t>Let’s not go.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198152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8000" dirty="0" smtClean="0"/>
              <a:t>Nosotros Commands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When the object pronouns “se” or “</a:t>
            </a:r>
            <a:r>
              <a:rPr lang="en-US" sz="2800" dirty="0" err="1" smtClean="0"/>
              <a:t>nos</a:t>
            </a:r>
            <a:r>
              <a:rPr lang="en-US" sz="2800" dirty="0" smtClean="0"/>
              <a:t>” are attached to the end of an affirmative nosotros command, the final “s” of the command form is dropped.</a:t>
            </a:r>
            <a:endParaRPr lang="en-US" sz="2800" dirty="0"/>
          </a:p>
          <a:p>
            <a:r>
              <a:rPr lang="en-US" sz="2800" dirty="0" smtClean="0"/>
              <a:t>EX:	</a:t>
            </a:r>
          </a:p>
          <a:p>
            <a:pPr marL="822960" lvl="3" indent="0">
              <a:buNone/>
            </a:pPr>
            <a:r>
              <a:rPr lang="en-US" sz="2800" b="1" dirty="0" err="1" smtClean="0"/>
              <a:t>Vámonos</a:t>
            </a:r>
            <a:r>
              <a:rPr lang="en-US" sz="2800" b="1" dirty="0" smtClean="0"/>
              <a:t>.</a:t>
            </a:r>
            <a:r>
              <a:rPr lang="en-US" sz="2800" dirty="0" smtClean="0"/>
              <a:t>		</a:t>
            </a:r>
            <a:r>
              <a:rPr lang="en-US" sz="2800" i="1" dirty="0" smtClean="0"/>
              <a:t>Let’s go (away).  (</a:t>
            </a:r>
            <a:r>
              <a:rPr lang="en-US" sz="2800" i="1" dirty="0" err="1" smtClean="0"/>
              <a:t>irse</a:t>
            </a:r>
            <a:r>
              <a:rPr lang="en-US" sz="2800" i="1" dirty="0" smtClean="0"/>
              <a:t>)</a:t>
            </a:r>
          </a:p>
          <a:p>
            <a:pPr marL="822960" lvl="3" indent="0">
              <a:buNone/>
            </a:pPr>
            <a:r>
              <a:rPr lang="en-US" sz="2800" b="1" dirty="0" smtClean="0"/>
              <a:t>No </a:t>
            </a:r>
            <a:r>
              <a:rPr lang="en-US" sz="2800" b="1" dirty="0" err="1" smtClean="0"/>
              <a:t>nos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vayamos</a:t>
            </a:r>
            <a:r>
              <a:rPr lang="en-US" sz="2800" b="1" dirty="0" smtClean="0"/>
              <a:t>.</a:t>
            </a:r>
            <a:r>
              <a:rPr lang="en-US" sz="2800" dirty="0" smtClean="0"/>
              <a:t>	</a:t>
            </a:r>
            <a:r>
              <a:rPr lang="en-US" sz="2800" i="1" dirty="0" smtClean="0"/>
              <a:t>Let’s not go (away).</a:t>
            </a:r>
          </a:p>
          <a:p>
            <a:pPr marL="822960" lvl="3" indent="0">
              <a:buNone/>
            </a:pPr>
            <a:endParaRPr lang="en-US" sz="2800" dirty="0"/>
          </a:p>
          <a:p>
            <a:pPr marL="822960" lvl="3" indent="0">
              <a:buNone/>
            </a:pPr>
            <a:r>
              <a:rPr lang="en-US" sz="2800" b="1" dirty="0" err="1" smtClean="0"/>
              <a:t>Démoselo</a:t>
            </a:r>
            <a:r>
              <a:rPr lang="en-US" sz="2800" b="1" dirty="0" smtClean="0"/>
              <a:t>.</a:t>
            </a:r>
            <a:r>
              <a:rPr lang="en-US" sz="2800" dirty="0" smtClean="0"/>
              <a:t>		</a:t>
            </a:r>
            <a:r>
              <a:rPr lang="en-US" sz="2800" i="1" dirty="0" smtClean="0"/>
              <a:t>Give it (m.) to her.</a:t>
            </a:r>
          </a:p>
          <a:p>
            <a:pPr marL="822960" lvl="3" indent="0">
              <a:buNone/>
            </a:pPr>
            <a:r>
              <a:rPr lang="en-US" sz="2800" b="1" dirty="0" smtClean="0"/>
              <a:t>No se lo demos.</a:t>
            </a:r>
            <a:r>
              <a:rPr lang="en-US" sz="2800" dirty="0" smtClean="0"/>
              <a:t>	</a:t>
            </a:r>
            <a:r>
              <a:rPr lang="en-US" sz="2800" i="1" smtClean="0"/>
              <a:t>Let’s not </a:t>
            </a:r>
            <a:r>
              <a:rPr lang="en-US" sz="2800" i="1" dirty="0" smtClean="0"/>
              <a:t>give it to her.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42052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16</TotalTime>
  <Words>109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Corbel</vt:lpstr>
      <vt:lpstr>Basis</vt:lpstr>
      <vt:lpstr>Nosotros Commands </vt:lpstr>
      <vt:lpstr>Nosotros Commands</vt:lpstr>
      <vt:lpstr>Nosotros Commands</vt:lpstr>
      <vt:lpstr>Nosotros Commands</vt:lpstr>
      <vt:lpstr>Nosotros Commands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Nosotros Commands </dc:title>
  <dc:creator>Kozielski, Marnie</dc:creator>
  <cp:lastModifiedBy>Kozielski, Marnie</cp:lastModifiedBy>
  <cp:revision>8</cp:revision>
  <dcterms:created xsi:type="dcterms:W3CDTF">2016-02-02T14:40:25Z</dcterms:created>
  <dcterms:modified xsi:type="dcterms:W3CDTF">2016-02-11T14:07:09Z</dcterms:modified>
</cp:coreProperties>
</file>