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2/3/2016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Informal Commands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7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Affirmative tú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Regular Affirmative Tú Commands use the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person singular form of the Present Indicative Tense (</a:t>
            </a:r>
            <a:r>
              <a:rPr lang="en-US" sz="2800" dirty="0" err="1" smtClean="0"/>
              <a:t>él</a:t>
            </a:r>
            <a:r>
              <a:rPr lang="en-US" sz="2800" dirty="0" smtClean="0"/>
              <a:t>/</a:t>
            </a:r>
            <a:r>
              <a:rPr lang="en-US" sz="2800" dirty="0" err="1" smtClean="0"/>
              <a:t>ella</a:t>
            </a:r>
            <a:r>
              <a:rPr lang="en-US" sz="2800" dirty="0" smtClean="0"/>
              <a:t> </a:t>
            </a:r>
            <a:r>
              <a:rPr lang="en-US" sz="2800" dirty="0" err="1" smtClean="0"/>
              <a:t>Ud</a:t>
            </a:r>
            <a:r>
              <a:rPr lang="en-US" sz="2800" dirty="0" smtClean="0"/>
              <a:t>. Form)</a:t>
            </a:r>
          </a:p>
          <a:p>
            <a:endParaRPr lang="en-US" sz="2800" dirty="0"/>
          </a:p>
          <a:p>
            <a:r>
              <a:rPr lang="en-US" sz="2800" dirty="0" smtClean="0"/>
              <a:t>Ex:  </a:t>
            </a:r>
          </a:p>
          <a:p>
            <a:pPr marL="27432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Carlos, </a:t>
            </a:r>
            <a:r>
              <a:rPr lang="en-US" sz="2400" b="1" dirty="0" err="1" smtClean="0"/>
              <a:t>habla</a:t>
            </a:r>
            <a:r>
              <a:rPr lang="en-US" sz="2400" dirty="0" smtClean="0"/>
              <a:t> a la </a:t>
            </a:r>
            <a:r>
              <a:rPr lang="en-US" sz="2400" dirty="0" err="1" smtClean="0"/>
              <a:t>maestra</a:t>
            </a:r>
            <a:r>
              <a:rPr lang="en-US" sz="2400" dirty="0" smtClean="0"/>
              <a:t>.	</a:t>
            </a:r>
            <a:r>
              <a:rPr lang="en-US" sz="2400" i="1" dirty="0" smtClean="0"/>
              <a:t>Carlos, talk to the teacher.</a:t>
            </a:r>
          </a:p>
          <a:p>
            <a:pPr marL="274320" lvl="1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H</a:t>
            </a:r>
            <a:r>
              <a:rPr lang="en-US" sz="2400" dirty="0" err="1" smtClean="0"/>
              <a:t>ijo</a:t>
            </a:r>
            <a:r>
              <a:rPr lang="en-US" sz="2400" dirty="0" smtClean="0"/>
              <a:t>, </a:t>
            </a:r>
            <a:r>
              <a:rPr lang="en-US" sz="2400" b="1" dirty="0" smtClean="0"/>
              <a:t>come</a:t>
            </a:r>
            <a:r>
              <a:rPr lang="en-US" sz="2400" dirty="0" smtClean="0"/>
              <a:t> el </a:t>
            </a:r>
            <a:r>
              <a:rPr lang="en-US" sz="2400" dirty="0" err="1" smtClean="0"/>
              <a:t>espagueti</a:t>
            </a:r>
            <a:r>
              <a:rPr lang="en-US" sz="2400" dirty="0" smtClean="0"/>
              <a:t>.		</a:t>
            </a:r>
            <a:r>
              <a:rPr lang="en-US" sz="2400" i="1" dirty="0" smtClean="0"/>
              <a:t>Son, eat the spaghetti.</a:t>
            </a:r>
          </a:p>
          <a:p>
            <a:pPr marL="274320" lvl="1" indent="0">
              <a:buNone/>
            </a:pPr>
            <a:r>
              <a:rPr lang="en-US" sz="2400" dirty="0"/>
              <a:t>	</a:t>
            </a:r>
            <a:r>
              <a:rPr lang="en-US" sz="2400" b="1" dirty="0" err="1" smtClean="0"/>
              <a:t>Abre</a:t>
            </a:r>
            <a:r>
              <a:rPr lang="en-US" sz="2400" dirty="0" smtClean="0"/>
              <a:t> la </a:t>
            </a:r>
            <a:r>
              <a:rPr lang="en-US" sz="2400" dirty="0" err="1" smtClean="0"/>
              <a:t>ventana</a:t>
            </a:r>
            <a:r>
              <a:rPr lang="en-US" sz="2400" dirty="0" smtClean="0"/>
              <a:t>, </a:t>
            </a:r>
            <a:r>
              <a:rPr lang="en-US" sz="2400" dirty="0" err="1" smtClean="0"/>
              <a:t>por</a:t>
            </a:r>
            <a:r>
              <a:rPr lang="en-US" sz="2400" dirty="0" smtClean="0"/>
              <a:t> favor.	</a:t>
            </a:r>
            <a:r>
              <a:rPr lang="en-US" sz="2400" i="1" dirty="0" smtClean="0"/>
              <a:t>Open the window, please.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37212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	8 irregular affirmative tú commands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983334"/>
              </p:ext>
            </p:extLst>
          </p:nvPr>
        </p:nvGraphicFramePr>
        <p:xfrm>
          <a:off x="1069975" y="2120900"/>
          <a:ext cx="10677524" cy="3606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69381"/>
                <a:gridCol w="2669381"/>
                <a:gridCol w="2669381"/>
                <a:gridCol w="2669381"/>
              </a:tblGrid>
              <a:tr h="9017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/>
                        <a:t>Decir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i="1" dirty="0" smtClean="0"/>
                        <a:t>Di</a:t>
                      </a:r>
                      <a:endParaRPr lang="en-US" sz="4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/>
                        <a:t>Salir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i="1" dirty="0" smtClean="0"/>
                        <a:t>Sal</a:t>
                      </a:r>
                      <a:endParaRPr lang="en-US" sz="4400" i="1" dirty="0"/>
                    </a:p>
                  </a:txBody>
                  <a:tcPr/>
                </a:tc>
              </a:tr>
              <a:tr h="9017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/>
                        <a:t>Hacer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i="1" dirty="0" err="1" smtClean="0"/>
                        <a:t>Haz</a:t>
                      </a:r>
                      <a:endParaRPr lang="en-US" sz="4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Ser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i="1" dirty="0" err="1" smtClean="0"/>
                        <a:t>Sé</a:t>
                      </a:r>
                      <a:endParaRPr lang="en-US" sz="4400" i="1" dirty="0"/>
                    </a:p>
                  </a:txBody>
                  <a:tcPr/>
                </a:tc>
              </a:tr>
              <a:tr h="9017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Ir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i="1" dirty="0" err="1" smtClean="0"/>
                        <a:t>Ve</a:t>
                      </a:r>
                      <a:endParaRPr lang="en-US" sz="4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Tener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i="1" dirty="0" smtClean="0"/>
                        <a:t>Ten</a:t>
                      </a:r>
                      <a:endParaRPr lang="en-US" sz="4400" i="1" dirty="0"/>
                    </a:p>
                  </a:txBody>
                  <a:tcPr/>
                </a:tc>
              </a:tr>
              <a:tr h="9017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/>
                        <a:t>Poner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i="1" dirty="0" err="1" smtClean="0"/>
                        <a:t>pon</a:t>
                      </a:r>
                      <a:endParaRPr lang="en-US" sz="4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/>
                        <a:t>Venir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i="1" dirty="0" err="1" smtClean="0"/>
                        <a:t>ven</a:t>
                      </a:r>
                      <a:endParaRPr lang="en-US" sz="44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88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Negative tú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Use “no” + the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person singular present subjunctive form (tú)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No </a:t>
            </a:r>
            <a:r>
              <a:rPr lang="en-US" sz="2800" b="1" dirty="0" err="1" smtClean="0"/>
              <a:t>hables</a:t>
            </a:r>
            <a:r>
              <a:rPr lang="en-US" sz="2800" b="1" dirty="0" smtClean="0"/>
              <a:t>.</a:t>
            </a:r>
            <a:r>
              <a:rPr lang="en-US" sz="2800" dirty="0" smtClean="0"/>
              <a:t>			</a:t>
            </a:r>
            <a:r>
              <a:rPr lang="en-US" sz="2800" i="1" dirty="0" smtClean="0"/>
              <a:t>Don’t speak.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No </a:t>
            </a:r>
            <a:r>
              <a:rPr lang="en-US" sz="2800" b="1" dirty="0" err="1" smtClean="0"/>
              <a:t>digas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mentira</a:t>
            </a:r>
            <a:r>
              <a:rPr lang="en-US" sz="2800" b="1" dirty="0" smtClean="0"/>
              <a:t>.</a:t>
            </a:r>
            <a:r>
              <a:rPr lang="en-US" sz="2800" dirty="0" smtClean="0"/>
              <a:t>	</a:t>
            </a:r>
            <a:r>
              <a:rPr lang="en-US" sz="2800" i="1" dirty="0" smtClean="0"/>
              <a:t>Don’t tell a lie.</a:t>
            </a:r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r>
              <a:rPr lang="en-US" sz="2800" b="1" dirty="0" smtClean="0"/>
              <a:t>No seas </a:t>
            </a:r>
            <a:r>
              <a:rPr lang="en-US" sz="2800" b="1" dirty="0" err="1" smtClean="0"/>
              <a:t>malo</a:t>
            </a:r>
            <a:r>
              <a:rPr lang="en-US" sz="2800" b="1" dirty="0" smtClean="0"/>
              <a:t>.</a:t>
            </a:r>
            <a:r>
              <a:rPr lang="en-US" sz="2800" dirty="0" smtClean="0"/>
              <a:t>			</a:t>
            </a:r>
            <a:r>
              <a:rPr lang="en-US" sz="2800" i="1" dirty="0" smtClean="0"/>
              <a:t>Don’t be bad.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8249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Affirmative </a:t>
            </a:r>
            <a:r>
              <a:rPr lang="en-US" dirty="0" smtClean="0"/>
              <a:t>&amp; Negative tú commands with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In affirmative commands, the object pronoun(s) must be attached to the end of the command</a:t>
            </a:r>
          </a:p>
          <a:p>
            <a:endParaRPr lang="en-US" sz="3200" dirty="0"/>
          </a:p>
          <a:p>
            <a:r>
              <a:rPr lang="en-US" sz="3200" dirty="0" smtClean="0"/>
              <a:t>EX:</a:t>
            </a:r>
          </a:p>
          <a:p>
            <a:pPr marL="548640" lvl="2" indent="0">
              <a:buNone/>
            </a:pPr>
            <a:r>
              <a:rPr lang="en-US" sz="2400" dirty="0"/>
              <a:t>	</a:t>
            </a:r>
            <a:r>
              <a:rPr lang="en-US" sz="2400" b="1" dirty="0" smtClean="0"/>
              <a:t>Dime la </a:t>
            </a:r>
            <a:r>
              <a:rPr lang="en-US" sz="2400" b="1" dirty="0" err="1" smtClean="0"/>
              <a:t>verdad</a:t>
            </a:r>
            <a:r>
              <a:rPr lang="en-US" sz="2400" b="1" dirty="0" smtClean="0"/>
              <a:t>.</a:t>
            </a:r>
            <a:r>
              <a:rPr lang="en-US" sz="2400" dirty="0" smtClean="0"/>
              <a:t>		</a:t>
            </a:r>
            <a:r>
              <a:rPr lang="en-US" sz="2400" i="1" dirty="0" smtClean="0"/>
              <a:t>Tell me the truth.</a:t>
            </a:r>
          </a:p>
          <a:p>
            <a:pPr marL="548640" lvl="2" indent="0">
              <a:buNone/>
            </a:pPr>
            <a:r>
              <a:rPr lang="en-US" sz="2400" dirty="0"/>
              <a:t>	</a:t>
            </a:r>
            <a:r>
              <a:rPr lang="en-US" sz="2400" b="1" dirty="0" err="1" smtClean="0"/>
              <a:t>Sírvela</a:t>
            </a:r>
            <a:r>
              <a:rPr lang="en-US" sz="2400" b="1" dirty="0" smtClean="0"/>
              <a:t>.</a:t>
            </a:r>
            <a:r>
              <a:rPr lang="en-US" sz="2400" dirty="0" smtClean="0"/>
              <a:t>			</a:t>
            </a:r>
            <a:r>
              <a:rPr lang="en-US" sz="2400" i="1" dirty="0" smtClean="0"/>
              <a:t>Serve it.</a:t>
            </a:r>
          </a:p>
          <a:p>
            <a:pPr marL="548640" lvl="2" indent="0">
              <a:buNone/>
            </a:pPr>
            <a:r>
              <a:rPr lang="en-US" sz="2400" dirty="0"/>
              <a:t>	</a:t>
            </a:r>
            <a:r>
              <a:rPr lang="en-US" sz="2400" b="1" dirty="0" err="1" smtClean="0"/>
              <a:t>Pásamelo</a:t>
            </a:r>
            <a:r>
              <a:rPr lang="en-US" sz="2400" b="1" dirty="0" smtClean="0"/>
              <a:t>.</a:t>
            </a:r>
            <a:r>
              <a:rPr lang="en-US" sz="2400" dirty="0" smtClean="0"/>
              <a:t>			</a:t>
            </a:r>
            <a:r>
              <a:rPr lang="en-US" sz="2400" i="1" dirty="0" smtClean="0"/>
              <a:t>Pass it to me.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4750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Affirmative &amp; negative tú commands with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 negative commands, the object pronoun(s) must come before the conjugated verb.</a:t>
            </a:r>
          </a:p>
          <a:p>
            <a:endParaRPr lang="en-US" sz="3600" dirty="0"/>
          </a:p>
          <a:p>
            <a:r>
              <a:rPr lang="en-US" sz="3600" dirty="0" smtClean="0"/>
              <a:t>EX:</a:t>
            </a:r>
          </a:p>
          <a:p>
            <a:pPr marL="822960" lvl="3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¡No me </a:t>
            </a:r>
            <a:r>
              <a:rPr lang="en-US" sz="2800" b="1" dirty="0" err="1" smtClean="0"/>
              <a:t>digas</a:t>
            </a:r>
            <a:r>
              <a:rPr lang="en-US" sz="2800" b="1" dirty="0" smtClean="0"/>
              <a:t>!</a:t>
            </a:r>
            <a:r>
              <a:rPr lang="en-US" sz="2800" dirty="0" smtClean="0"/>
              <a:t>			</a:t>
            </a:r>
            <a:r>
              <a:rPr lang="en-US" sz="2800" i="1" dirty="0" smtClean="0"/>
              <a:t>Don’t tell me!</a:t>
            </a:r>
          </a:p>
          <a:p>
            <a:pPr marL="822960" lvl="3" indent="0">
              <a:buNone/>
            </a:pPr>
            <a:r>
              <a:rPr lang="en-US" sz="2800" dirty="0" smtClean="0"/>
              <a:t>	</a:t>
            </a:r>
            <a:r>
              <a:rPr lang="en-US" sz="2800" b="1" dirty="0" smtClean="0"/>
              <a:t> No se lo des</a:t>
            </a:r>
            <a:r>
              <a:rPr lang="en-US" sz="2800" dirty="0" smtClean="0"/>
              <a:t>.			</a:t>
            </a:r>
            <a:r>
              <a:rPr lang="en-US" sz="2800" i="1" dirty="0" smtClean="0"/>
              <a:t>Don’t give it to her.</a:t>
            </a:r>
          </a:p>
          <a:p>
            <a:pPr marL="822960" lvl="3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No </a:t>
            </a:r>
            <a:r>
              <a:rPr lang="en-US" sz="2800" b="1" dirty="0" err="1" smtClean="0"/>
              <a:t>nos</a:t>
            </a:r>
            <a:r>
              <a:rPr lang="en-US" sz="2800" b="1" dirty="0" smtClean="0"/>
              <a:t> las </a:t>
            </a:r>
            <a:r>
              <a:rPr lang="en-US" sz="2800" b="1" dirty="0" err="1" smtClean="0"/>
              <a:t>traigas</a:t>
            </a:r>
            <a:r>
              <a:rPr lang="en-US" sz="2800" b="1" dirty="0" smtClean="0"/>
              <a:t>.</a:t>
            </a:r>
            <a:r>
              <a:rPr lang="en-US" sz="2800" dirty="0" smtClean="0"/>
              <a:t>		</a:t>
            </a:r>
            <a:r>
              <a:rPr lang="en-US" sz="2800" i="1" dirty="0" smtClean="0"/>
              <a:t>Don’t bring them to us.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30629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110</TotalTime>
  <Words>117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Rockwell</vt:lpstr>
      <vt:lpstr>Rockwell Condensed</vt:lpstr>
      <vt:lpstr>Wingdings</vt:lpstr>
      <vt:lpstr>Wood Type</vt:lpstr>
      <vt:lpstr>Informal Commands</vt:lpstr>
      <vt:lpstr>Affirmative tú commands</vt:lpstr>
      <vt:lpstr> 8 irregular affirmative tú commands</vt:lpstr>
      <vt:lpstr>Negative tú commands</vt:lpstr>
      <vt:lpstr>Affirmative &amp; Negative tú commands with object pronouns</vt:lpstr>
      <vt:lpstr>Affirmative &amp; negative tú commands with object pronouns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Informal Commands</dc:title>
  <dc:creator>Kozielski, Marnie</dc:creator>
  <cp:lastModifiedBy>Kozielski, Marnie</cp:lastModifiedBy>
  <cp:revision>7</cp:revision>
  <dcterms:created xsi:type="dcterms:W3CDTF">2016-02-01T16:46:37Z</dcterms:created>
  <dcterms:modified xsi:type="dcterms:W3CDTF">2016-02-03T13:52:53Z</dcterms:modified>
</cp:coreProperties>
</file>