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29" r:id="rId17"/>
    <p:sldId id="330" r:id="rId18"/>
    <p:sldId id="271" r:id="rId19"/>
    <p:sldId id="272" r:id="rId20"/>
    <p:sldId id="331" r:id="rId21"/>
    <p:sldId id="273" r:id="rId22"/>
    <p:sldId id="274" r:id="rId23"/>
    <p:sldId id="275" r:id="rId24"/>
    <p:sldId id="276" r:id="rId25"/>
    <p:sldId id="277" r:id="rId26"/>
    <p:sldId id="296" r:id="rId27"/>
    <p:sldId id="29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332" r:id="rId42"/>
    <p:sldId id="333" r:id="rId43"/>
    <p:sldId id="334" r:id="rId44"/>
    <p:sldId id="335" r:id="rId45"/>
    <p:sldId id="291" r:id="rId46"/>
    <p:sldId id="292" r:id="rId47"/>
    <p:sldId id="293" r:id="rId48"/>
    <p:sldId id="294" r:id="rId49"/>
    <p:sldId id="295" r:id="rId50"/>
    <p:sldId id="299" r:id="rId51"/>
    <p:sldId id="298" r:id="rId52"/>
    <p:sldId id="300" r:id="rId53"/>
    <p:sldId id="301" r:id="rId54"/>
    <p:sldId id="302" r:id="rId55"/>
    <p:sldId id="303" r:id="rId56"/>
    <p:sldId id="304" r:id="rId57"/>
    <p:sldId id="305" r:id="rId58"/>
    <p:sldId id="307" r:id="rId59"/>
    <p:sldId id="308" r:id="rId60"/>
    <p:sldId id="306" r:id="rId61"/>
    <p:sldId id="309" r:id="rId62"/>
    <p:sldId id="310" r:id="rId63"/>
    <p:sldId id="313" r:id="rId64"/>
    <p:sldId id="311" r:id="rId65"/>
    <p:sldId id="312" r:id="rId66"/>
    <p:sldId id="314" r:id="rId67"/>
    <p:sldId id="315" r:id="rId68"/>
    <p:sldId id="316" r:id="rId69"/>
    <p:sldId id="317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5" r:id="rId78"/>
    <p:sldId id="326" r:id="rId79"/>
    <p:sldId id="327" r:id="rId80"/>
    <p:sldId id="328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1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0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0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4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9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4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6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2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D098-2D41-4782-910C-8D05E21C502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1A8F4-8661-479D-858D-B46ED614A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7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Grammatical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Español V/SPA 204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2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Indicates whether a noun or adjective is masculine or feminine</a:t>
            </a:r>
          </a:p>
          <a:p>
            <a:r>
              <a:rPr lang="en-US" dirty="0" smtClean="0"/>
              <a:t>General rule:</a:t>
            </a:r>
          </a:p>
          <a:p>
            <a:pPr lvl="1"/>
            <a:r>
              <a:rPr lang="en-US" dirty="0" smtClean="0"/>
              <a:t>Most nouns/adjectives that end in </a:t>
            </a:r>
            <a:r>
              <a:rPr lang="en-US" dirty="0" smtClean="0">
                <a:solidFill>
                  <a:srgbClr val="FF0000"/>
                </a:solidFill>
              </a:rPr>
              <a:t>–o</a:t>
            </a:r>
            <a:r>
              <a:rPr lang="en-US" dirty="0" smtClean="0"/>
              <a:t> are masculine (Ex: </a:t>
            </a:r>
            <a:r>
              <a:rPr lang="en-US" dirty="0" err="1" smtClean="0"/>
              <a:t>alumn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, </a:t>
            </a:r>
            <a:r>
              <a:rPr lang="en-US" dirty="0" err="1" smtClean="0"/>
              <a:t>buen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, maestr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, loc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Most nouns/adjectives that end in </a:t>
            </a:r>
            <a:r>
              <a:rPr lang="en-US" dirty="0" smtClean="0">
                <a:solidFill>
                  <a:srgbClr val="FF0000"/>
                </a:solidFill>
              </a:rPr>
              <a:t>–a</a:t>
            </a:r>
            <a:r>
              <a:rPr lang="en-US" dirty="0" smtClean="0"/>
              <a:t> are feminine (Ex: alumn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buen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err="1" smtClean="0"/>
              <a:t>maestr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err="1" smtClean="0"/>
              <a:t>loc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5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Noun/Adjective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adjective must agree in number and gender with the noun(s) it describes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i="1" dirty="0" smtClean="0"/>
              <a:t>La </a:t>
            </a:r>
            <a:r>
              <a:rPr lang="en-US" i="1" dirty="0" err="1" smtClean="0"/>
              <a:t>chic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i="1" dirty="0" err="1" smtClean="0"/>
              <a:t>alt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i="1" dirty="0" err="1" smtClean="0"/>
              <a:t>.</a:t>
            </a:r>
            <a:r>
              <a:rPr lang="en-US" i="1" dirty="0" smtClean="0"/>
              <a:t>  </a:t>
            </a:r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chica</a:t>
            </a:r>
            <a:r>
              <a:rPr lang="en-US" sz="2000" dirty="0" smtClean="0"/>
              <a:t>= feminine, singular noun;   feminine, singular adjective)</a:t>
            </a:r>
          </a:p>
          <a:p>
            <a:pPr marL="0" indent="0">
              <a:buNone/>
            </a:pPr>
            <a:r>
              <a:rPr lang="en-US" i="1" dirty="0" smtClean="0"/>
              <a:t>Los </a:t>
            </a:r>
            <a:r>
              <a:rPr lang="en-US" i="1" dirty="0" err="1" smtClean="0"/>
              <a:t>chic</a:t>
            </a:r>
            <a:r>
              <a:rPr lang="en-US" i="1" dirty="0" err="1" smtClean="0">
                <a:solidFill>
                  <a:srgbClr val="FF0000"/>
                </a:solidFill>
              </a:rPr>
              <a:t>os</a:t>
            </a:r>
            <a:r>
              <a:rPr lang="en-US" i="1" dirty="0" smtClean="0"/>
              <a:t> son alt</a:t>
            </a:r>
            <a:r>
              <a:rPr lang="en-US" i="1" dirty="0" smtClean="0">
                <a:solidFill>
                  <a:srgbClr val="FF0000"/>
                </a:solidFill>
              </a:rPr>
              <a:t>os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chicos</a:t>
            </a:r>
            <a:r>
              <a:rPr lang="en-US" sz="2000" dirty="0" smtClean="0"/>
              <a:t>= </a:t>
            </a:r>
            <a:r>
              <a:rPr lang="en-US" sz="2000" dirty="0" err="1" smtClean="0"/>
              <a:t>masucline</a:t>
            </a:r>
            <a:r>
              <a:rPr lang="en-US" sz="2000" dirty="0" smtClean="0"/>
              <a:t>, plural noun;  altos = masculine, plural adjective)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1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Subject/Verb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verb ending must be in the form to match the subject(s) doing the action.  Each verb has its own conjugation ending to match each subject pronoun.</a:t>
            </a:r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.		</a:t>
            </a:r>
            <a:r>
              <a:rPr lang="en-US" dirty="0" smtClean="0">
                <a:solidFill>
                  <a:srgbClr val="FF0000"/>
                </a:solidFill>
              </a:rPr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amos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Tú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Ella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.		</a:t>
            </a:r>
            <a:r>
              <a:rPr lang="en-US" dirty="0" err="1" smtClean="0">
                <a:solidFill>
                  <a:srgbClr val="FF0000"/>
                </a:solidFill>
              </a:rPr>
              <a:t>Ellas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7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Stem/Root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 of the verb that remains after removing the –AR, -ER or –IR ending from the infinitive.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err="1"/>
              <a:t>h</a:t>
            </a:r>
            <a:r>
              <a:rPr lang="en-US" dirty="0" err="1" smtClean="0"/>
              <a:t>ablar</a:t>
            </a:r>
            <a:r>
              <a:rPr lang="en-US" dirty="0" smtClean="0"/>
              <a:t>  - </a:t>
            </a:r>
            <a:r>
              <a:rPr lang="en-US" dirty="0" err="1" smtClean="0"/>
              <a:t>ar</a:t>
            </a:r>
            <a:r>
              <a:rPr lang="en-US" dirty="0" smtClean="0"/>
              <a:t>   = </a:t>
            </a:r>
            <a:r>
              <a:rPr lang="en-US" dirty="0" err="1" smtClean="0">
                <a:solidFill>
                  <a:srgbClr val="FF0000"/>
                </a:solidFill>
              </a:rPr>
              <a:t>habl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omer – </a:t>
            </a:r>
            <a:r>
              <a:rPr lang="en-US" dirty="0" err="1" smtClean="0"/>
              <a:t>er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FF0000"/>
                </a:solidFill>
              </a:rPr>
              <a:t>com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ivir</a:t>
            </a:r>
            <a:r>
              <a:rPr lang="en-US" dirty="0" smtClean="0"/>
              <a:t> –     ir =   </a:t>
            </a:r>
            <a:r>
              <a:rPr lang="en-US" dirty="0" err="1" smtClean="0">
                <a:solidFill>
                  <a:srgbClr val="FF0000"/>
                </a:solidFill>
              </a:rPr>
              <a:t>viv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Regular/Irregular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Regular verb is one that follows the set rules of conjugation:  </a:t>
            </a:r>
          </a:p>
          <a:p>
            <a:pPr lvl="1"/>
            <a:r>
              <a:rPr lang="en-US" dirty="0" smtClean="0"/>
              <a:t>Remove the –AR, -ER or –IR ending, leaving the stem</a:t>
            </a:r>
          </a:p>
          <a:p>
            <a:pPr lvl="1"/>
            <a:r>
              <a:rPr lang="en-US" dirty="0" smtClean="0"/>
              <a:t>To the stem add the corresponding endings assigned to each subject pronoun for the verb tense being used</a:t>
            </a:r>
          </a:p>
        </p:txBody>
      </p:sp>
    </p:spTree>
    <p:extLst>
      <p:ext uri="{BB962C8B-B14F-4D97-AF65-F5344CB8AC3E}">
        <p14:creationId xmlns:p14="http://schemas.microsoft.com/office/powerpoint/2010/main" val="395647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Regular/Irregular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 algn="ctr">
              <a:buNone/>
            </a:pPr>
            <a:r>
              <a:rPr lang="en-US" u="sng" dirty="0" err="1" smtClean="0"/>
              <a:t>Hablar</a:t>
            </a:r>
            <a:r>
              <a:rPr lang="en-US" u="sng" dirty="0" smtClean="0"/>
              <a:t> </a:t>
            </a:r>
          </a:p>
          <a:p>
            <a:pPr marL="0" indent="0" algn="ctr">
              <a:buNone/>
            </a:pPr>
            <a:r>
              <a:rPr lang="en-US" u="sng" dirty="0" smtClean="0"/>
              <a:t>(regular present tense conjugation)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nosotros/as</a:t>
            </a:r>
            <a:r>
              <a:rPr lang="en-US" dirty="0" smtClean="0"/>
              <a:t>} 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amos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Tú</a:t>
            </a:r>
            <a:r>
              <a:rPr lang="en-US" dirty="0" smtClean="0"/>
              <a:t>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él</a:t>
            </a:r>
            <a:r>
              <a:rPr lang="en-US" dirty="0" smtClean="0"/>
              <a:t>}			</a:t>
            </a:r>
            <a:r>
              <a:rPr lang="en-US" dirty="0" err="1" smtClean="0">
                <a:solidFill>
                  <a:srgbClr val="FF0000"/>
                </a:solidFill>
              </a:rPr>
              <a:t>ellos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Ella</a:t>
            </a:r>
            <a:r>
              <a:rPr lang="en-US" dirty="0" smtClean="0"/>
              <a:t>}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ellas</a:t>
            </a:r>
            <a:r>
              <a:rPr lang="en-US" dirty="0" smtClean="0"/>
              <a:t>}  </a:t>
            </a:r>
            <a:r>
              <a:rPr lang="en-US" dirty="0" err="1" smtClean="0"/>
              <a:t>habl</a:t>
            </a:r>
            <a:r>
              <a:rPr lang="en-US" dirty="0" err="1" smtClean="0">
                <a:solidFill>
                  <a:srgbClr val="FF0000"/>
                </a:solidFill>
              </a:rPr>
              <a:t>an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Ud</a:t>
            </a:r>
            <a:r>
              <a:rPr lang="en-US" dirty="0" smtClean="0">
                <a:solidFill>
                  <a:srgbClr val="FF0000"/>
                </a:solidFill>
              </a:rPr>
              <a:t>.}</a:t>
            </a:r>
            <a:r>
              <a:rPr lang="en-US" dirty="0" smtClean="0"/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Uds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9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Regular/Irregular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en-US" u="sng" dirty="0" smtClean="0"/>
              <a:t>comer</a:t>
            </a:r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just">
              <a:buNone/>
            </a:pP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emos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com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</a:p>
          <a:p>
            <a:pPr marL="0" indent="0" algn="just">
              <a:buNone/>
            </a:pPr>
            <a:r>
              <a:rPr lang="en-US" dirty="0" smtClean="0"/>
              <a:t>com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6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Regular/Irregular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en-US" u="sng" dirty="0" err="1" smtClean="0"/>
              <a:t>vivir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viv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	</a:t>
            </a:r>
            <a:r>
              <a:rPr lang="en-US" dirty="0" err="1" smtClean="0"/>
              <a:t>viviv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viv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viv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</a:t>
            </a:r>
            <a:r>
              <a:rPr lang="en-US" dirty="0" err="1" smtClean="0"/>
              <a:t>viv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0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Regular/Irregular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Irregular Verb is one that does not follow the given set of rules for conjugation.  It may have a spelling change in one or more forms, a stem change or may not resemble the infinitive at all.</a:t>
            </a:r>
          </a:p>
          <a:p>
            <a:r>
              <a:rPr lang="en-US" dirty="0" smtClean="0"/>
              <a:t>-AR verbs have the fewest irregularities, -ER a few more, and –IR verbs have the most irregularities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0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Regular/Irregular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 algn="ctr">
              <a:buNone/>
            </a:pPr>
            <a:r>
              <a:rPr lang="en-US" u="sng" dirty="0" smtClean="0"/>
              <a:t>Ir</a:t>
            </a:r>
          </a:p>
          <a:p>
            <a:pPr marL="0" indent="0" algn="ctr">
              <a:buNone/>
            </a:pPr>
            <a:r>
              <a:rPr lang="en-US" u="sng" dirty="0" smtClean="0"/>
              <a:t>(present tense conjugation)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voy</a:t>
            </a:r>
            <a:r>
              <a:rPr lang="en-US" dirty="0" smtClean="0"/>
              <a:t>		nosotros/as	</a:t>
            </a:r>
            <a:r>
              <a:rPr lang="en-US" dirty="0" err="1" smtClean="0">
                <a:solidFill>
                  <a:srgbClr val="FF0000"/>
                </a:solidFill>
              </a:rPr>
              <a:t>vamos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Tú	</a:t>
            </a:r>
            <a:r>
              <a:rPr lang="en-US" dirty="0" smtClean="0">
                <a:solidFill>
                  <a:srgbClr val="FF0000"/>
                </a:solidFill>
              </a:rPr>
              <a:t>vas</a:t>
            </a:r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}			</a:t>
            </a:r>
            <a:r>
              <a:rPr lang="en-US" dirty="0" err="1" smtClean="0"/>
              <a:t>ellos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Ella}	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}			</a:t>
            </a:r>
            <a:r>
              <a:rPr lang="en-US" dirty="0" smtClean="0">
                <a:solidFill>
                  <a:srgbClr val="FF0000"/>
                </a:solidFill>
              </a:rPr>
              <a:t>van</a:t>
            </a:r>
          </a:p>
          <a:p>
            <a:pPr marL="0" indent="0">
              <a:buNone/>
            </a:pPr>
            <a:r>
              <a:rPr lang="en-US" dirty="0" err="1" smtClean="0"/>
              <a:t>Ud</a:t>
            </a:r>
            <a:r>
              <a:rPr lang="en-US" dirty="0" smtClean="0"/>
              <a:t>.			</a:t>
            </a:r>
            <a:r>
              <a:rPr lang="en-US" dirty="0" err="1" smtClean="0"/>
              <a:t>Uds</a:t>
            </a:r>
            <a:r>
              <a:rPr lang="en-US" dirty="0" smtClean="0"/>
              <a:t>.}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2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basic form of a verb</a:t>
            </a:r>
          </a:p>
          <a:p>
            <a:r>
              <a:rPr lang="en-US" dirty="0" smtClean="0"/>
              <a:t>Equivalent to “to + action” in English</a:t>
            </a:r>
          </a:p>
          <a:p>
            <a:r>
              <a:rPr lang="en-US" dirty="0" smtClean="0"/>
              <a:t>Identifiable in Spanish by the endings: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-AR, -ER, -IR</a:t>
            </a:r>
          </a:p>
          <a:p>
            <a:r>
              <a:rPr lang="en-US" dirty="0" smtClean="0"/>
              <a:t>Examples:  </a:t>
            </a:r>
          </a:p>
          <a:p>
            <a:pPr marL="0" indent="0">
              <a:buNone/>
            </a:pPr>
            <a:r>
              <a:rPr lang="en-US" dirty="0" err="1" smtClean="0"/>
              <a:t>Hablar</a:t>
            </a:r>
            <a:r>
              <a:rPr lang="en-US" dirty="0" smtClean="0"/>
              <a:t>:  to talk, speak</a:t>
            </a:r>
          </a:p>
          <a:p>
            <a:pPr marL="0" indent="0">
              <a:buNone/>
            </a:pPr>
            <a:r>
              <a:rPr lang="en-US" dirty="0" smtClean="0"/>
              <a:t>Comer:  to eat</a:t>
            </a:r>
          </a:p>
          <a:p>
            <a:pPr marL="0" indent="0">
              <a:buNone/>
            </a:pPr>
            <a:r>
              <a:rPr lang="en-US" dirty="0" err="1" smtClean="0"/>
              <a:t>Vivir</a:t>
            </a:r>
            <a:r>
              <a:rPr lang="en-US" dirty="0" smtClean="0"/>
              <a:t>:      to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Regular/Irregular 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Common Irregular </a:t>
            </a:r>
            <a:r>
              <a:rPr lang="en-US" dirty="0"/>
              <a:t>V</a:t>
            </a:r>
            <a:r>
              <a:rPr lang="en-US" dirty="0" smtClean="0"/>
              <a:t>erbs in the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u="sng" dirty="0" smtClean="0"/>
              <a:t>Present</a:t>
            </a:r>
            <a:r>
              <a:rPr lang="en-US" dirty="0" smtClean="0"/>
              <a:t> </a:t>
            </a:r>
            <a:r>
              <a:rPr lang="en-US" u="sng" dirty="0" smtClean="0"/>
              <a:t>Indicative Tense</a:t>
            </a:r>
          </a:p>
          <a:p>
            <a:pPr marL="0" indent="0">
              <a:buNone/>
            </a:pPr>
            <a:r>
              <a:rPr lang="en-US" dirty="0" smtClean="0"/>
              <a:t>ser		ir		</a:t>
            </a:r>
            <a:r>
              <a:rPr lang="en-US" dirty="0" err="1" smtClean="0"/>
              <a:t>dar</a:t>
            </a:r>
            <a:r>
              <a:rPr lang="en-US" dirty="0" smtClean="0"/>
              <a:t>		</a:t>
            </a:r>
            <a:r>
              <a:rPr lang="en-US" dirty="0" err="1" smtClean="0"/>
              <a:t>decir</a:t>
            </a:r>
            <a:r>
              <a:rPr lang="en-US" dirty="0" smtClean="0"/>
              <a:t>		</a:t>
            </a:r>
            <a:r>
              <a:rPr lang="en-US" dirty="0" err="1" smtClean="0"/>
              <a:t>ver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venir</a:t>
            </a:r>
            <a:r>
              <a:rPr lang="en-US" dirty="0" smtClean="0"/>
              <a:t>		tener		estar		</a:t>
            </a:r>
            <a:r>
              <a:rPr lang="en-US" dirty="0" err="1" smtClean="0"/>
              <a:t>hacer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poner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traer</a:t>
            </a:r>
            <a:r>
              <a:rPr lang="en-US" dirty="0" smtClean="0"/>
              <a:t>		caber	</a:t>
            </a:r>
            <a:r>
              <a:rPr lang="en-US" dirty="0" err="1" smtClean="0"/>
              <a:t>haber</a:t>
            </a:r>
            <a:r>
              <a:rPr lang="en-US" dirty="0" smtClean="0"/>
              <a:t>	</a:t>
            </a:r>
            <a:r>
              <a:rPr lang="en-US" dirty="0" err="1" smtClean="0"/>
              <a:t>salir</a:t>
            </a:r>
            <a:r>
              <a:rPr lang="en-US" dirty="0" smtClean="0"/>
              <a:t>	      	</a:t>
            </a:r>
            <a:r>
              <a:rPr lang="en-US" dirty="0" err="1" smtClean="0"/>
              <a:t>oír</a:t>
            </a:r>
            <a:r>
              <a:rPr lang="en-US" dirty="0" smtClean="0"/>
              <a:t>	   </a:t>
            </a:r>
          </a:p>
          <a:p>
            <a:pPr marL="0" indent="0" algn="ctr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1806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(indicative)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Describes:</a:t>
            </a:r>
          </a:p>
          <a:p>
            <a:pPr lvl="1"/>
            <a:r>
              <a:rPr lang="en-US" dirty="0" smtClean="0"/>
              <a:t>What happens</a:t>
            </a:r>
          </a:p>
          <a:p>
            <a:pPr lvl="1"/>
            <a:r>
              <a:rPr lang="en-US" dirty="0" smtClean="0"/>
              <a:t>What is happening</a:t>
            </a:r>
          </a:p>
          <a:p>
            <a:pPr lvl="1"/>
            <a:r>
              <a:rPr lang="en-US" dirty="0" smtClean="0"/>
              <a:t>What does happen</a:t>
            </a:r>
          </a:p>
          <a:p>
            <a:pPr lvl="1"/>
            <a:r>
              <a:rPr lang="en-US" dirty="0" smtClean="0"/>
              <a:t>What will happen in the (near)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Tense (indicative)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dirty="0" err="1" smtClean="0"/>
              <a:t>camina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 walks.		(what happens)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 does walk. 	(what does happen)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 is walking. 	(what is happening)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 will walk. 	</a:t>
            </a:r>
            <a:r>
              <a:rPr lang="en-US" sz="2400" dirty="0" smtClean="0"/>
              <a:t>(near future, i.e. this afternoon)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5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Formal/Informal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Formal: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Ud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 is the pronoun for “</a:t>
            </a:r>
            <a:r>
              <a:rPr lang="en-US" i="1" dirty="0" smtClean="0"/>
              <a:t>you</a:t>
            </a:r>
            <a:r>
              <a:rPr lang="en-US" dirty="0" smtClean="0"/>
              <a:t>” (singular) when talking to a stranger, boss, authority figure, someone with whom you must use a title, such as </a:t>
            </a:r>
            <a:r>
              <a:rPr lang="en-US" dirty="0" err="1" smtClean="0"/>
              <a:t>Señor</a:t>
            </a:r>
            <a:r>
              <a:rPr lang="en-US" dirty="0" smtClean="0"/>
              <a:t> (</a:t>
            </a:r>
            <a:r>
              <a:rPr lang="en-US" dirty="0" err="1" smtClean="0"/>
              <a:t>Sr</a:t>
            </a:r>
            <a:r>
              <a:rPr lang="en-US" dirty="0" smtClean="0"/>
              <a:t>), </a:t>
            </a:r>
            <a:r>
              <a:rPr lang="en-US" dirty="0" err="1" smtClean="0"/>
              <a:t>Señora</a:t>
            </a:r>
            <a:r>
              <a:rPr lang="en-US" dirty="0" smtClean="0"/>
              <a:t> (</a:t>
            </a:r>
            <a:r>
              <a:rPr lang="en-US" dirty="0" err="1" smtClean="0"/>
              <a:t>Sra</a:t>
            </a:r>
            <a:r>
              <a:rPr lang="en-US" dirty="0" smtClean="0"/>
              <a:t>), </a:t>
            </a:r>
            <a:r>
              <a:rPr lang="en-US" dirty="0" err="1" smtClean="0"/>
              <a:t>Señorita</a:t>
            </a:r>
            <a:r>
              <a:rPr lang="en-US" dirty="0" smtClean="0"/>
              <a:t> (</a:t>
            </a:r>
            <a:r>
              <a:rPr lang="en-US" dirty="0" err="1" smtClean="0"/>
              <a:t>Srta</a:t>
            </a:r>
            <a:r>
              <a:rPr lang="en-US" dirty="0" smtClean="0"/>
              <a:t>), Doctor/a(</a:t>
            </a:r>
            <a:r>
              <a:rPr lang="en-US" dirty="0" err="1" smtClean="0"/>
              <a:t>Dr</a:t>
            </a:r>
            <a:r>
              <a:rPr lang="en-US" dirty="0" smtClean="0"/>
              <a:t>(a)).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Formal/Informal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Tú</a:t>
            </a:r>
            <a:r>
              <a:rPr lang="en-US" dirty="0" smtClean="0"/>
              <a:t> is the pronoun for “</a:t>
            </a:r>
            <a:r>
              <a:rPr lang="en-US" i="1" dirty="0" smtClean="0"/>
              <a:t>you</a:t>
            </a:r>
            <a:r>
              <a:rPr lang="en-US" dirty="0" smtClean="0"/>
              <a:t>” (singular) used with people with whom you are on a first name basis, e.g. family, friends, classmates, colleagues, peers,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Formal/Informal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Ustedes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Uds</a:t>
            </a:r>
            <a:r>
              <a:rPr lang="en-US" dirty="0" smtClean="0">
                <a:solidFill>
                  <a:srgbClr val="FF0000"/>
                </a:solidFill>
              </a:rPr>
              <a:t>). </a:t>
            </a:r>
            <a:r>
              <a:rPr lang="en-US" dirty="0" smtClean="0"/>
              <a:t>is the pronoun used for “</a:t>
            </a:r>
            <a:r>
              <a:rPr lang="en-US" i="1" dirty="0" smtClean="0"/>
              <a:t>you-all</a:t>
            </a:r>
            <a:r>
              <a:rPr lang="en-US" dirty="0" smtClean="0"/>
              <a:t>” (plural) in Latin America for both formal and informal situations.  </a:t>
            </a:r>
          </a:p>
          <a:p>
            <a:pPr marL="0" indent="0">
              <a:buNone/>
            </a:pPr>
            <a:r>
              <a:rPr lang="en-US" dirty="0" smtClean="0"/>
              <a:t>However, in Spain there is a distinction.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Vosotros/as</a:t>
            </a:r>
            <a:r>
              <a:rPr lang="en-US" dirty="0" smtClean="0"/>
              <a:t> is the informal pronoun used for “</a:t>
            </a:r>
            <a:r>
              <a:rPr lang="en-US" i="1" dirty="0" smtClean="0"/>
              <a:t>you-all,</a:t>
            </a:r>
            <a:r>
              <a:rPr lang="en-US" dirty="0" smtClean="0"/>
              <a:t>” whereas </a:t>
            </a:r>
            <a:r>
              <a:rPr lang="en-US" dirty="0" err="1" smtClean="0">
                <a:solidFill>
                  <a:srgbClr val="FF0000"/>
                </a:solidFill>
              </a:rPr>
              <a:t>Uds</a:t>
            </a:r>
            <a:r>
              <a:rPr lang="en-US" dirty="0" smtClean="0"/>
              <a:t>. is used only for formal situations.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4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Formal/Informal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Titles of Respect</a:t>
            </a:r>
          </a:p>
          <a:p>
            <a:pPr lvl="1"/>
            <a:r>
              <a:rPr lang="en-US" dirty="0" err="1" smtClean="0"/>
              <a:t>Señor</a:t>
            </a:r>
            <a:r>
              <a:rPr lang="en-US" dirty="0" smtClean="0"/>
              <a:t> (Sr.):  Mister (Mr.), Sir</a:t>
            </a:r>
          </a:p>
          <a:p>
            <a:pPr lvl="1"/>
            <a:r>
              <a:rPr lang="en-US" dirty="0" err="1" smtClean="0"/>
              <a:t>Señorita</a:t>
            </a:r>
            <a:r>
              <a:rPr lang="en-US" dirty="0" smtClean="0"/>
              <a:t> (Srta.): Miss, Ms.</a:t>
            </a:r>
          </a:p>
          <a:p>
            <a:pPr lvl="1"/>
            <a:r>
              <a:rPr lang="en-US" dirty="0" err="1" smtClean="0"/>
              <a:t>Señora</a:t>
            </a:r>
            <a:r>
              <a:rPr lang="en-US" dirty="0" smtClean="0"/>
              <a:t> (Sra.): Misses (Mrs.), Ma’am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Seño</a:t>
            </a:r>
            <a:r>
              <a:rPr lang="en-US" dirty="0" smtClean="0"/>
              <a:t>: 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Formal/Informal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Titles of Respect </a:t>
            </a:r>
            <a:r>
              <a:rPr lang="en-US" sz="2800" dirty="0" smtClean="0"/>
              <a:t>(used with first names)	</a:t>
            </a:r>
            <a:endParaRPr lang="en-US" dirty="0" smtClean="0"/>
          </a:p>
          <a:p>
            <a:pPr lvl="1"/>
            <a:r>
              <a:rPr lang="en-US" dirty="0" smtClean="0"/>
              <a:t>Don:  used with males </a:t>
            </a:r>
            <a:r>
              <a:rPr lang="en-US" sz="2000" dirty="0" smtClean="0"/>
              <a:t>(no English translation equivalent)</a:t>
            </a:r>
            <a:endParaRPr lang="en-US" dirty="0" smtClean="0"/>
          </a:p>
          <a:p>
            <a:pPr lvl="1"/>
            <a:r>
              <a:rPr lang="en-US" dirty="0" smtClean="0"/>
              <a:t>Doña: used with </a:t>
            </a:r>
            <a:r>
              <a:rPr lang="en-US" sz="2000" dirty="0" smtClean="0"/>
              <a:t>females</a:t>
            </a:r>
            <a:r>
              <a:rPr lang="en-US" sz="2000" dirty="0"/>
              <a:t>(no English translation equivalent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dirty="0" smtClean="0"/>
              <a:t>Don Juan</a:t>
            </a:r>
          </a:p>
          <a:p>
            <a:pPr marL="457200" lvl="1" indent="0">
              <a:buNone/>
            </a:pPr>
            <a:r>
              <a:rPr lang="en-US" dirty="0" smtClean="0"/>
              <a:t>Doña </a:t>
            </a:r>
            <a:r>
              <a:rPr lang="en-US" dirty="0" err="1" smtClean="0"/>
              <a:t>María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9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Interrogatives are question words.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?/¿</a:t>
            </a:r>
            <a:r>
              <a:rPr lang="en-US" dirty="0" err="1" smtClean="0"/>
              <a:t>Quiénes</a:t>
            </a:r>
            <a:r>
              <a:rPr lang="en-US" dirty="0" smtClean="0"/>
              <a:t>?		Who, whom</a:t>
            </a:r>
          </a:p>
          <a:p>
            <a:pPr marL="0" indent="0">
              <a:buNone/>
            </a:pPr>
            <a:r>
              <a:rPr lang="en-US" dirty="0" smtClean="0"/>
              <a:t>¿A </a:t>
            </a:r>
            <a:r>
              <a:rPr lang="en-US" dirty="0" err="1" smtClean="0"/>
              <a:t>quién</a:t>
            </a:r>
            <a:r>
              <a:rPr lang="en-US" dirty="0" smtClean="0"/>
              <a:t>/A </a:t>
            </a:r>
            <a:r>
              <a:rPr lang="en-US" dirty="0" err="1" smtClean="0"/>
              <a:t>quiénes</a:t>
            </a:r>
            <a:r>
              <a:rPr lang="en-US" dirty="0" smtClean="0"/>
              <a:t>?		To whom	</a:t>
            </a:r>
          </a:p>
          <a:p>
            <a:pPr marL="0" indent="0">
              <a:buNone/>
            </a:pPr>
            <a:r>
              <a:rPr lang="en-US" dirty="0" smtClean="0"/>
              <a:t>¿De </a:t>
            </a:r>
            <a:r>
              <a:rPr lang="en-US" dirty="0" err="1" smtClean="0"/>
              <a:t>quién</a:t>
            </a:r>
            <a:r>
              <a:rPr lang="en-US" dirty="0" smtClean="0"/>
              <a:t>/De </a:t>
            </a:r>
            <a:r>
              <a:rPr lang="en-US" dirty="0" err="1" smtClean="0"/>
              <a:t>quiénes</a:t>
            </a:r>
            <a:r>
              <a:rPr lang="en-US" dirty="0" smtClean="0"/>
              <a:t>?	Of/From whom</a:t>
            </a:r>
          </a:p>
          <a:p>
            <a:pPr marL="0" indent="0">
              <a:buNone/>
            </a:pPr>
            <a:r>
              <a:rPr lang="en-US" dirty="0" smtClean="0"/>
              <a:t>¿Para </a:t>
            </a:r>
            <a:r>
              <a:rPr lang="en-US" dirty="0" err="1" smtClean="0"/>
              <a:t>quién</a:t>
            </a:r>
            <a:r>
              <a:rPr lang="en-US" dirty="0" smtClean="0"/>
              <a:t>/Para </a:t>
            </a:r>
            <a:r>
              <a:rPr lang="en-US" dirty="0" err="1" smtClean="0"/>
              <a:t>quiénes</a:t>
            </a:r>
            <a:r>
              <a:rPr lang="en-US" dirty="0" smtClean="0"/>
              <a:t>?	For whom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?			What</a:t>
            </a:r>
          </a:p>
          <a:p>
            <a:pPr marL="0" indent="0">
              <a:buNone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?			Of/from what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			Why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?			For what (purpose)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9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person(s) or thing(s) doing the action in a sentence.  It can be left out of a sentence if previous information tells us who is doing the action.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400" u="sng" dirty="0" err="1" smtClean="0"/>
              <a:t>María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habla</a:t>
            </a:r>
            <a:r>
              <a:rPr lang="en-US" sz="2400" u="sng" dirty="0" smtClean="0"/>
              <a:t> </a:t>
            </a:r>
            <a:r>
              <a:rPr lang="en-US" sz="2400" dirty="0" smtClean="0"/>
              <a:t>mucho.   		</a:t>
            </a:r>
            <a:r>
              <a:rPr lang="en-US" sz="2400" i="1" u="sng" dirty="0" err="1" smtClean="0"/>
              <a:t>María</a:t>
            </a:r>
            <a:r>
              <a:rPr lang="en-US" sz="2400" dirty="0" smtClean="0"/>
              <a:t> </a:t>
            </a:r>
            <a:r>
              <a:rPr lang="en-US" sz="2400" i="1" dirty="0" smtClean="0"/>
              <a:t>talks a lot.</a:t>
            </a:r>
          </a:p>
          <a:p>
            <a:pPr marL="457200" lvl="1" indent="0">
              <a:buNone/>
            </a:pPr>
            <a:r>
              <a:rPr lang="en-US" sz="2400" dirty="0" err="1" smtClean="0"/>
              <a:t>Habla</a:t>
            </a:r>
            <a:r>
              <a:rPr lang="en-US" sz="2400" dirty="0" smtClean="0"/>
              <a:t> con </a:t>
            </a:r>
            <a:r>
              <a:rPr lang="en-US" sz="2400" dirty="0" err="1" smtClean="0"/>
              <a:t>sus</a:t>
            </a:r>
            <a:r>
              <a:rPr lang="en-US" sz="2400" dirty="0" smtClean="0"/>
              <a:t> amigos.		(She) talks with her friends.</a:t>
            </a:r>
          </a:p>
          <a:p>
            <a:pPr marL="457200" lvl="1" indent="0">
              <a:buNone/>
            </a:pPr>
            <a:r>
              <a:rPr lang="en-US" sz="2400" u="sng" dirty="0" smtClean="0"/>
              <a:t>Los </a:t>
            </a:r>
            <a:r>
              <a:rPr lang="en-US" sz="2400" u="sng" dirty="0" err="1" smtClean="0"/>
              <a:t>perros</a:t>
            </a:r>
            <a:r>
              <a:rPr lang="en-US" sz="2400" u="sng" dirty="0" smtClean="0"/>
              <a:t> </a:t>
            </a:r>
            <a:r>
              <a:rPr lang="en-US" sz="2400" dirty="0" err="1" smtClean="0"/>
              <a:t>comen</a:t>
            </a:r>
            <a:r>
              <a:rPr lang="en-US" sz="2400" dirty="0" smtClean="0"/>
              <a:t> la carne.   	</a:t>
            </a:r>
            <a:r>
              <a:rPr lang="en-US" sz="2400" i="1" u="sng" dirty="0" smtClean="0"/>
              <a:t>The dogs </a:t>
            </a:r>
            <a:r>
              <a:rPr lang="en-US" sz="2400" i="1" dirty="0" smtClean="0"/>
              <a:t>eat meat.</a:t>
            </a:r>
          </a:p>
          <a:p>
            <a:pPr marL="457200" lvl="1" indent="0">
              <a:buNone/>
            </a:pPr>
            <a:r>
              <a:rPr lang="en-US" sz="2400" dirty="0" err="1" smtClean="0"/>
              <a:t>Comen</a:t>
            </a:r>
            <a:r>
              <a:rPr lang="en-US" sz="2400" dirty="0" smtClean="0"/>
              <a:t>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i="1" dirty="0" smtClean="0"/>
              <a:t>.			(They) eat everyday.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0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?			Where</a:t>
            </a:r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Adónde</a:t>
            </a:r>
            <a:r>
              <a:rPr lang="en-US" dirty="0" smtClean="0"/>
              <a:t>?			To where</a:t>
            </a:r>
          </a:p>
          <a:p>
            <a:pPr marL="0" indent="0">
              <a:buNone/>
            </a:pPr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?		Of/from where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6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?				When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?/¿</a:t>
            </a:r>
            <a:r>
              <a:rPr lang="en-US" dirty="0" err="1" smtClean="0"/>
              <a:t>Cuánta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?/¿</a:t>
            </a:r>
            <a:r>
              <a:rPr lang="en-US" dirty="0" err="1" smtClean="0"/>
              <a:t>Cuántas</a:t>
            </a:r>
            <a:r>
              <a:rPr lang="en-US" dirty="0" smtClean="0"/>
              <a:t>?		</a:t>
            </a:r>
            <a:r>
              <a:rPr lang="en-US" sz="2800" dirty="0" smtClean="0"/>
              <a:t>How much/how many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?/¿</a:t>
            </a:r>
            <a:r>
              <a:rPr lang="en-US" dirty="0" err="1" smtClean="0"/>
              <a:t>Cuáles</a:t>
            </a:r>
            <a:r>
              <a:rPr lang="en-US" dirty="0" smtClean="0"/>
              <a:t>?			Which/which one(s)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?				How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C:\Users\kozielskim\AppData\Local\Microsoft\Windows\Temporary Internet Files\Content.IE5\M97N470E\question_mar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567" y="2667000"/>
            <a:ext cx="3671887" cy="391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98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 smtClean="0"/>
              <a:t>Quiénes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chicas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Who are the new girls?</a:t>
            </a:r>
          </a:p>
          <a:p>
            <a:pPr marL="0" indent="0">
              <a:buNone/>
            </a:pPr>
            <a:r>
              <a:rPr lang="en-US" dirty="0" smtClean="0"/>
              <a:t>¿A </a:t>
            </a:r>
            <a:r>
              <a:rPr lang="en-US" dirty="0" err="1" smtClean="0"/>
              <a:t>quién</a:t>
            </a:r>
            <a:r>
              <a:rPr lang="en-US" dirty="0" smtClean="0"/>
              <a:t> escribes la carta?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To whom are you writing the letter?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i="1" dirty="0"/>
              <a:t>¿De </a:t>
            </a:r>
            <a:r>
              <a:rPr lang="en-US" i="1" dirty="0" err="1" smtClean="0"/>
              <a:t>quién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el </a:t>
            </a:r>
            <a:r>
              <a:rPr lang="en-US" i="1" dirty="0" err="1" smtClean="0"/>
              <a:t>libro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Whose book is it?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¿Para </a:t>
            </a:r>
            <a:r>
              <a:rPr lang="en-US" i="1" dirty="0" err="1" smtClean="0"/>
              <a:t>quién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el </a:t>
            </a:r>
            <a:r>
              <a:rPr lang="en-US" i="1" dirty="0" err="1" smtClean="0"/>
              <a:t>regalo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whom is the gift?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6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¿</a:t>
            </a:r>
            <a:r>
              <a:rPr lang="en-US" i="1" dirty="0" err="1" smtClean="0"/>
              <a:t>Qué</a:t>
            </a:r>
            <a:r>
              <a:rPr lang="en-US" i="1" dirty="0" smtClean="0"/>
              <a:t> comes?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Como 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pizza.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¿De </a:t>
            </a:r>
            <a:r>
              <a:rPr lang="en-US" i="1" dirty="0" err="1" smtClean="0"/>
              <a:t>qué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la </a:t>
            </a:r>
            <a:r>
              <a:rPr lang="en-US" i="1" dirty="0" err="1" smtClean="0"/>
              <a:t>botella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plástico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i="1" dirty="0"/>
              <a:t>¿</a:t>
            </a:r>
            <a:r>
              <a:rPr lang="en-US" i="1" dirty="0" err="1"/>
              <a:t>Por</a:t>
            </a:r>
            <a:r>
              <a:rPr lang="en-US" i="1" dirty="0"/>
              <a:t> </a:t>
            </a:r>
            <a:r>
              <a:rPr lang="en-US" i="1" dirty="0" err="1" smtClean="0"/>
              <a:t>qué</a:t>
            </a:r>
            <a:r>
              <a:rPr lang="en-US" i="1" dirty="0" smtClean="0"/>
              <a:t> </a:t>
            </a:r>
            <a:r>
              <a:rPr lang="en-US" i="1" dirty="0" err="1" smtClean="0"/>
              <a:t>estudias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Estudio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porque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quiero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buenas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notas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i="1" dirty="0"/>
              <a:t>¿Para </a:t>
            </a:r>
            <a:r>
              <a:rPr lang="en-US" i="1" dirty="0" err="1" smtClean="0"/>
              <a:t>qué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un </a:t>
            </a:r>
            <a:r>
              <a:rPr lang="en-US" i="1" dirty="0" err="1" smtClean="0"/>
              <a:t>lápiz</a:t>
            </a:r>
            <a:r>
              <a:rPr lang="en-US" i="1" dirty="0" smtClean="0"/>
              <a:t>?</a:t>
            </a:r>
            <a:r>
              <a:rPr lang="en-US" i="1" dirty="0"/>
              <a:t>	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para </a:t>
            </a:r>
            <a:r>
              <a:rPr lang="en-US" dirty="0" err="1" smtClean="0">
                <a:solidFill>
                  <a:srgbClr val="FF0000"/>
                </a:solidFill>
              </a:rPr>
              <a:t>escribir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8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¿</a:t>
            </a:r>
            <a:r>
              <a:rPr lang="en-US" i="1" dirty="0" err="1" smtClean="0"/>
              <a:t>Dónde</a:t>
            </a:r>
            <a:r>
              <a:rPr lang="en-US" i="1" dirty="0" smtClean="0"/>
              <a:t> </a:t>
            </a:r>
            <a:r>
              <a:rPr lang="en-US" i="1" dirty="0" err="1" smtClean="0"/>
              <a:t>vives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Vivo en Nueva York.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i="1" dirty="0"/>
              <a:t>¿</a:t>
            </a:r>
            <a:r>
              <a:rPr lang="en-US" i="1" dirty="0" err="1" smtClean="0"/>
              <a:t>Adónde</a:t>
            </a:r>
            <a:r>
              <a:rPr lang="en-US" i="1" dirty="0" smtClean="0"/>
              <a:t> van </a:t>
            </a:r>
            <a:r>
              <a:rPr lang="en-US" i="1" dirty="0" err="1" smtClean="0"/>
              <a:t>ellos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Van a la </a:t>
            </a:r>
            <a:r>
              <a:rPr lang="en-US" dirty="0" err="1" smtClean="0">
                <a:solidFill>
                  <a:srgbClr val="FF0000"/>
                </a:solidFill>
              </a:rPr>
              <a:t>biblioteca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i="1" dirty="0"/>
              <a:t>¿De </a:t>
            </a:r>
            <a:r>
              <a:rPr lang="en-US" i="1" dirty="0" err="1" smtClean="0"/>
              <a:t>dónde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i="1" dirty="0" err="1" smtClean="0"/>
              <a:t>Paco</a:t>
            </a:r>
            <a:r>
              <a:rPr lang="en-US" i="1" dirty="0" smtClean="0"/>
              <a:t>?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Paco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de Guatemala.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¿</a:t>
            </a:r>
            <a:r>
              <a:rPr lang="en-US" i="1" dirty="0" err="1" smtClean="0"/>
              <a:t>Cuándo</a:t>
            </a:r>
            <a:r>
              <a:rPr lang="en-US" i="1" dirty="0" smtClean="0"/>
              <a:t> sales para la </a:t>
            </a:r>
            <a:r>
              <a:rPr lang="en-US" i="1" dirty="0" err="1" smtClean="0"/>
              <a:t>escuela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Salgo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siete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i="1" dirty="0"/>
              <a:t>¿</a:t>
            </a:r>
            <a:r>
              <a:rPr lang="en-US" i="1" dirty="0" err="1" smtClean="0"/>
              <a:t>Cuánto</a:t>
            </a:r>
            <a:r>
              <a:rPr lang="en-US" i="1" dirty="0"/>
              <a:t> </a:t>
            </a:r>
            <a:r>
              <a:rPr lang="en-US" i="1" dirty="0" smtClean="0"/>
              <a:t>cuesta el </a:t>
            </a:r>
            <a:r>
              <a:rPr lang="en-US" i="1" dirty="0" err="1" smtClean="0"/>
              <a:t>libro</a:t>
            </a:r>
            <a:r>
              <a:rPr lang="en-US" i="1" dirty="0" smtClean="0"/>
              <a:t> de </a:t>
            </a:r>
            <a:r>
              <a:rPr lang="en-US" i="1" dirty="0" err="1" smtClean="0"/>
              <a:t>historia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Cuesta </a:t>
            </a:r>
            <a:r>
              <a:rPr lang="en-US" dirty="0" err="1" smtClean="0">
                <a:solidFill>
                  <a:srgbClr val="FF0000"/>
                </a:solidFill>
              </a:rPr>
              <a:t>veinte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dólares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¿</a:t>
            </a:r>
            <a:r>
              <a:rPr lang="en-US" i="1" dirty="0" err="1" smtClean="0"/>
              <a:t>Cuántas</a:t>
            </a:r>
            <a:r>
              <a:rPr lang="en-US" i="1" dirty="0" smtClean="0"/>
              <a:t> </a:t>
            </a:r>
            <a:r>
              <a:rPr lang="en-US" i="1" dirty="0" err="1" smtClean="0"/>
              <a:t>chicas</a:t>
            </a:r>
            <a:r>
              <a:rPr lang="en-US" i="1" dirty="0" smtClean="0"/>
              <a:t> hay en la </a:t>
            </a:r>
            <a:r>
              <a:rPr lang="en-US" i="1" dirty="0" err="1" smtClean="0"/>
              <a:t>clase</a:t>
            </a:r>
            <a:r>
              <a:rPr lang="en-US" i="1" dirty="0" smtClean="0"/>
              <a:t>?</a:t>
            </a:r>
            <a:r>
              <a:rPr lang="en-US" i="1" dirty="0"/>
              <a:t>	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Hay quince </a:t>
            </a:r>
            <a:r>
              <a:rPr lang="en-US" dirty="0" err="1" smtClean="0">
                <a:solidFill>
                  <a:srgbClr val="FF0000"/>
                </a:solidFill>
              </a:rPr>
              <a:t>chicas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i="1" dirty="0"/>
              <a:t>¿</a:t>
            </a:r>
            <a:r>
              <a:rPr lang="en-US" i="1" dirty="0" err="1" smtClean="0"/>
              <a:t>Cuál</a:t>
            </a:r>
            <a:r>
              <a:rPr lang="en-US" i="1" dirty="0" smtClean="0"/>
              <a:t> </a:t>
            </a:r>
            <a:r>
              <a:rPr lang="en-US" i="1" dirty="0" err="1" smtClean="0"/>
              <a:t>clase</a:t>
            </a:r>
            <a:r>
              <a:rPr lang="en-US" i="1" dirty="0" smtClean="0"/>
              <a:t> </a:t>
            </a:r>
            <a:r>
              <a:rPr lang="en-US" i="1" dirty="0" err="1" smtClean="0"/>
              <a:t>es</a:t>
            </a:r>
            <a:r>
              <a:rPr lang="en-US" i="1" dirty="0" smtClean="0"/>
              <a:t> tu </a:t>
            </a:r>
            <a:r>
              <a:rPr lang="en-US" i="1" dirty="0" err="1" smtClean="0"/>
              <a:t>favorita</a:t>
            </a:r>
            <a:r>
              <a:rPr lang="en-US" i="1" dirty="0" smtClean="0"/>
              <a:t>?</a:t>
            </a:r>
            <a:r>
              <a:rPr lang="en-US" i="1" dirty="0"/>
              <a:t>	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clase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favorita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800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Cognate/False Cognate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cognate is a word in Spanish that looks and/or sounds like a similar word in English and has the </a:t>
            </a:r>
            <a:r>
              <a:rPr lang="en-US" i="1" dirty="0" smtClean="0"/>
              <a:t>same</a:t>
            </a:r>
            <a:r>
              <a:rPr lang="en-US" dirty="0" smtClean="0"/>
              <a:t> meaning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Animal = animal			</a:t>
            </a:r>
            <a:r>
              <a:rPr lang="en-US" dirty="0" err="1" smtClean="0"/>
              <a:t>mamá</a:t>
            </a:r>
            <a:r>
              <a:rPr lang="en-US" dirty="0" smtClean="0"/>
              <a:t> = mother</a:t>
            </a:r>
          </a:p>
          <a:p>
            <a:pPr marL="0" indent="0">
              <a:buNone/>
            </a:pPr>
            <a:r>
              <a:rPr lang="en-US" dirty="0" err="1" smtClean="0"/>
              <a:t>Familia</a:t>
            </a:r>
            <a:r>
              <a:rPr lang="en-US" dirty="0" smtClean="0"/>
              <a:t> = family			</a:t>
            </a:r>
            <a:r>
              <a:rPr lang="en-US" dirty="0" err="1" smtClean="0"/>
              <a:t>teléfono</a:t>
            </a:r>
            <a:r>
              <a:rPr lang="en-US" dirty="0" smtClean="0"/>
              <a:t> = telephone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2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Cognate/False Cognate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false cognate is a word in Spanish that looks and/or sounds like a similar word in English but has a </a:t>
            </a:r>
            <a:r>
              <a:rPr lang="en-US" i="1" dirty="0" smtClean="0"/>
              <a:t>different</a:t>
            </a:r>
            <a:r>
              <a:rPr lang="en-US" dirty="0" smtClean="0"/>
              <a:t> meaning.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400" dirty="0" err="1" smtClean="0"/>
              <a:t>Embarazada</a:t>
            </a:r>
            <a:r>
              <a:rPr lang="en-US" sz="2400" dirty="0" smtClean="0"/>
              <a:t> = pregnant	</a:t>
            </a:r>
            <a:r>
              <a:rPr lang="en-US" sz="2400" dirty="0" err="1" smtClean="0"/>
              <a:t>colegio</a:t>
            </a:r>
            <a:r>
              <a:rPr lang="en-US" sz="2400" dirty="0" smtClean="0"/>
              <a:t> = high school</a:t>
            </a:r>
          </a:p>
          <a:p>
            <a:pPr marL="0" indent="0">
              <a:buNone/>
            </a:pPr>
            <a:r>
              <a:rPr lang="en-US" sz="2400" dirty="0" err="1" smtClean="0"/>
              <a:t>Librería</a:t>
            </a:r>
            <a:r>
              <a:rPr lang="en-US" sz="2400" dirty="0" smtClean="0"/>
              <a:t> = bookstore		</a:t>
            </a:r>
            <a:r>
              <a:rPr lang="en-US" sz="2400" dirty="0" err="1" smtClean="0"/>
              <a:t>experimentar</a:t>
            </a:r>
            <a:r>
              <a:rPr lang="en-US" sz="2400" dirty="0" smtClean="0"/>
              <a:t> = to experience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05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Spanish, word order rules can be different than the word order rules in English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Adjectives</a:t>
            </a:r>
            <a:r>
              <a:rPr lang="en-US" dirty="0" smtClean="0"/>
              <a:t> follow </a:t>
            </a:r>
            <a:r>
              <a:rPr lang="en-US" dirty="0" smtClean="0">
                <a:solidFill>
                  <a:srgbClr val="00B050"/>
                </a:solidFill>
              </a:rPr>
              <a:t>Nouns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una</a:t>
            </a:r>
            <a:r>
              <a:rPr lang="en-US" dirty="0" smtClean="0">
                <a:solidFill>
                  <a:srgbClr val="00B050"/>
                </a:solidFill>
              </a:rPr>
              <a:t> casa </a:t>
            </a:r>
            <a:r>
              <a:rPr lang="en-US" dirty="0" err="1" smtClean="0">
                <a:solidFill>
                  <a:srgbClr val="FF0000"/>
                </a:solidFill>
              </a:rPr>
              <a:t>roja</a:t>
            </a:r>
            <a:r>
              <a:rPr lang="en-US" dirty="0" smtClean="0"/>
              <a:t>.  (It is a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house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pronouns </a:t>
            </a:r>
            <a:r>
              <a:rPr lang="en-US" dirty="0" smtClean="0"/>
              <a:t>usually precede the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conjugated 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Nos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gusta</a:t>
            </a:r>
            <a:r>
              <a:rPr lang="en-US" sz="2800" dirty="0" smtClean="0"/>
              <a:t> el </a:t>
            </a:r>
            <a:r>
              <a:rPr lang="en-US" sz="2800" dirty="0" err="1" smtClean="0"/>
              <a:t>gato</a:t>
            </a:r>
            <a:r>
              <a:rPr lang="en-US" sz="2800" dirty="0" smtClean="0"/>
              <a:t>.  (The cat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 pleasing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us</a:t>
            </a:r>
            <a:r>
              <a:rPr lang="en-US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6394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subject pronoun replaces the noun who is doing the action in a sentence</a:t>
            </a:r>
          </a:p>
          <a:p>
            <a:pPr marL="0" indent="0">
              <a:buNone/>
            </a:pPr>
            <a:r>
              <a:rPr lang="en-US" dirty="0" smtClean="0"/>
              <a:t>    Example: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r>
              <a:rPr lang="en-US" dirty="0" smtClean="0"/>
              <a:t> mucho.     </a:t>
            </a:r>
            <a:r>
              <a:rPr lang="en-US" i="1" u="sng" dirty="0" smtClean="0"/>
              <a:t>Ella</a:t>
            </a:r>
            <a:r>
              <a:rPr lang="en-US" i="1" dirty="0" smtClean="0"/>
              <a:t> </a:t>
            </a:r>
            <a:r>
              <a:rPr lang="en-US" i="1" dirty="0" err="1" smtClean="0"/>
              <a:t>habla</a:t>
            </a:r>
            <a:r>
              <a:rPr lang="en-US" i="1" dirty="0" smtClean="0"/>
              <a:t> mucho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Loss </a:t>
            </a:r>
            <a:r>
              <a:rPr lang="en-US" dirty="0" err="1" smtClean="0"/>
              <a:t>perros</a:t>
            </a:r>
            <a:r>
              <a:rPr lang="en-US" dirty="0" smtClean="0"/>
              <a:t> </a:t>
            </a:r>
            <a:r>
              <a:rPr lang="en-US" dirty="0" err="1" smtClean="0"/>
              <a:t>comen</a:t>
            </a:r>
            <a:r>
              <a:rPr lang="en-US" dirty="0" smtClean="0"/>
              <a:t>.	 </a:t>
            </a:r>
            <a:r>
              <a:rPr lang="en-US" i="1" u="sng" dirty="0" err="1" smtClean="0"/>
              <a:t>Ellos</a:t>
            </a:r>
            <a:r>
              <a:rPr lang="en-US" i="1" dirty="0" smtClean="0"/>
              <a:t> </a:t>
            </a:r>
            <a:r>
              <a:rPr lang="en-US" i="1" dirty="0" err="1" smtClean="0"/>
              <a:t>comen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60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Stem-changing Verbs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a.k.a</a:t>
            </a:r>
            <a:r>
              <a:rPr lang="en-US" dirty="0" smtClean="0"/>
              <a:t> boot/shoe/whale verbs)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Stem changing verbs have a spelling change in their stem.  In the present tense, there are 4 types:  o:ue, e:ie, e:i and u:ue</a:t>
            </a:r>
          </a:p>
          <a:p>
            <a:pPr marL="0" indent="0">
              <a:buNone/>
            </a:pPr>
            <a:r>
              <a:rPr lang="en-US" sz="2800" dirty="0" smtClean="0"/>
              <a:t>Example:  </a:t>
            </a:r>
            <a:r>
              <a:rPr lang="en-US" sz="2800" dirty="0" err="1" smtClean="0"/>
              <a:t>Poder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kozielskim\AppData\Local\Microsoft\Windows\Temporary Internet Files\Content.IE5\7TXMN6LD\boot-verb-boo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473" y="3505200"/>
            <a:ext cx="500112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4572000"/>
            <a:ext cx="403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puedo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puedes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puede</a:t>
            </a:r>
            <a:r>
              <a:rPr lang="en-US" sz="1400" dirty="0" smtClean="0"/>
              <a:t>	                                </a:t>
            </a:r>
            <a:r>
              <a:rPr lang="en-US" sz="1400" dirty="0" err="1" smtClean="0"/>
              <a:t>pueden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938336" y="4038600"/>
            <a:ext cx="14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sz="1400" dirty="0" err="1" smtClean="0"/>
              <a:t>podemos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876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Stem-changing Verbs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a.k.a</a:t>
            </a:r>
            <a:r>
              <a:rPr lang="en-US" dirty="0"/>
              <a:t> boot/shoe/whale verbs)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Common e:ie stem-changing verbs of the </a:t>
            </a:r>
            <a:r>
              <a:rPr lang="en-US" u="sng" dirty="0" smtClean="0"/>
              <a:t>Present Indicative Tense:</a:t>
            </a:r>
          </a:p>
          <a:p>
            <a:pPr marL="0" indent="0">
              <a:buNone/>
            </a:pPr>
            <a:r>
              <a:rPr lang="en-US" dirty="0" err="1" smtClean="0"/>
              <a:t>recomendar</a:t>
            </a:r>
            <a:r>
              <a:rPr lang="en-US" dirty="0" smtClean="0"/>
              <a:t>	</a:t>
            </a:r>
            <a:r>
              <a:rPr lang="en-US" dirty="0" err="1" smtClean="0"/>
              <a:t>despertarse</a:t>
            </a:r>
            <a:r>
              <a:rPr lang="en-US" dirty="0" smtClean="0"/>
              <a:t>	</a:t>
            </a:r>
            <a:r>
              <a:rPr lang="en-US" dirty="0" err="1" smtClean="0"/>
              <a:t>querer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empezar</a:t>
            </a:r>
            <a:r>
              <a:rPr lang="en-US" dirty="0" smtClean="0"/>
              <a:t>		</a:t>
            </a:r>
            <a:r>
              <a:rPr lang="en-US" dirty="0" err="1" smtClean="0"/>
              <a:t>divertirse</a:t>
            </a:r>
            <a:r>
              <a:rPr lang="en-US" dirty="0" smtClean="0"/>
              <a:t>		</a:t>
            </a:r>
            <a:r>
              <a:rPr lang="en-US" dirty="0" err="1" smtClean="0"/>
              <a:t>sentarse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comenzar</a:t>
            </a:r>
            <a:r>
              <a:rPr lang="en-US" dirty="0" smtClean="0"/>
              <a:t>		</a:t>
            </a:r>
            <a:r>
              <a:rPr lang="en-US" dirty="0" err="1" smtClean="0"/>
              <a:t>encender</a:t>
            </a:r>
            <a:r>
              <a:rPr lang="en-US" dirty="0" smtClean="0"/>
              <a:t>		</a:t>
            </a:r>
            <a:r>
              <a:rPr lang="en-US" dirty="0" err="1" smtClean="0"/>
              <a:t>sentirse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pensar</a:t>
            </a:r>
            <a:r>
              <a:rPr lang="en-US" dirty="0" smtClean="0"/>
              <a:t>		</a:t>
            </a:r>
            <a:r>
              <a:rPr lang="en-US" dirty="0" err="1" smtClean="0"/>
              <a:t>entender</a:t>
            </a:r>
            <a:r>
              <a:rPr lang="en-US" dirty="0" smtClean="0"/>
              <a:t>		</a:t>
            </a:r>
            <a:r>
              <a:rPr lang="en-US" dirty="0" err="1" smtClean="0"/>
              <a:t>sugerir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confesar</a:t>
            </a:r>
            <a:r>
              <a:rPr lang="en-US" dirty="0" smtClean="0"/>
              <a:t>		</a:t>
            </a:r>
            <a:r>
              <a:rPr lang="en-US" dirty="0" err="1" smtClean="0"/>
              <a:t>perder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defender		</a:t>
            </a:r>
            <a:r>
              <a:rPr lang="en-US" dirty="0" err="1" smtClean="0"/>
              <a:t>preferir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0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Stem-changing Verbs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a.k.a</a:t>
            </a:r>
            <a:r>
              <a:rPr lang="en-US" dirty="0"/>
              <a:t> boot/shoe/whale verbs)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Common o:ue stem-changing verbs of the     </a:t>
            </a:r>
            <a:r>
              <a:rPr lang="en-US" u="sng" dirty="0" smtClean="0"/>
              <a:t>Present Indicative Tense</a:t>
            </a:r>
          </a:p>
          <a:p>
            <a:pPr marL="0" indent="0" algn="ctr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err="1" smtClean="0"/>
              <a:t>acordarse</a:t>
            </a:r>
            <a:r>
              <a:rPr lang="en-US" dirty="0" smtClean="0"/>
              <a:t>		</a:t>
            </a:r>
            <a:r>
              <a:rPr lang="en-US" dirty="0" err="1" smtClean="0"/>
              <a:t>dormir</a:t>
            </a:r>
            <a:r>
              <a:rPr lang="en-US" dirty="0" smtClean="0"/>
              <a:t>		</a:t>
            </a:r>
            <a:r>
              <a:rPr lang="en-US" dirty="0" err="1" smtClean="0"/>
              <a:t>recordar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acostarse</a:t>
            </a:r>
            <a:r>
              <a:rPr lang="en-US" dirty="0" smtClean="0"/>
              <a:t>		</a:t>
            </a:r>
            <a:r>
              <a:rPr lang="en-US" dirty="0" err="1" smtClean="0"/>
              <a:t>encontrar</a:t>
            </a:r>
            <a:r>
              <a:rPr lang="en-US" dirty="0" smtClean="0"/>
              <a:t>		resolver</a:t>
            </a:r>
          </a:p>
          <a:p>
            <a:pPr marL="0" indent="0">
              <a:buNone/>
            </a:pPr>
            <a:r>
              <a:rPr lang="en-US" dirty="0" err="1" smtClean="0"/>
              <a:t>almorzar</a:t>
            </a:r>
            <a:r>
              <a:rPr lang="en-US" dirty="0" smtClean="0"/>
              <a:t>		</a:t>
            </a:r>
            <a:r>
              <a:rPr lang="en-US" dirty="0" err="1" smtClean="0"/>
              <a:t>morir</a:t>
            </a:r>
            <a:r>
              <a:rPr lang="en-US" dirty="0" smtClean="0"/>
              <a:t>			</a:t>
            </a:r>
            <a:r>
              <a:rPr lang="en-US" dirty="0" err="1" smtClean="0"/>
              <a:t>soler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colgar</a:t>
            </a:r>
            <a:r>
              <a:rPr lang="en-US" dirty="0" smtClean="0"/>
              <a:t>		</a:t>
            </a:r>
            <a:r>
              <a:rPr lang="en-US" dirty="0" err="1" smtClean="0"/>
              <a:t>mostrar</a:t>
            </a:r>
            <a:r>
              <a:rPr lang="en-US" dirty="0" smtClean="0"/>
              <a:t>		</a:t>
            </a:r>
            <a:r>
              <a:rPr lang="en-US" dirty="0" err="1" smtClean="0"/>
              <a:t>soñar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contar</a:t>
            </a:r>
            <a:r>
              <a:rPr lang="en-US" dirty="0" smtClean="0"/>
              <a:t>		mover		</a:t>
            </a:r>
            <a:r>
              <a:rPr lang="en-US" dirty="0" err="1" smtClean="0"/>
              <a:t>volver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costar		</a:t>
            </a:r>
            <a:r>
              <a:rPr lang="en-US" dirty="0" err="1" smtClean="0"/>
              <a:t>probar</a:t>
            </a:r>
            <a:r>
              <a:rPr lang="en-US" dirty="0" smtClean="0"/>
              <a:t>		</a:t>
            </a:r>
            <a:r>
              <a:rPr lang="en-US" dirty="0" err="1" smtClean="0"/>
              <a:t>poder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1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Stem-changing Verbs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a.k.a</a:t>
            </a:r>
            <a:r>
              <a:rPr lang="en-US" dirty="0"/>
              <a:t> boot/shoe/whale verbs)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Common e:i stem-changing verbs of the </a:t>
            </a:r>
          </a:p>
          <a:p>
            <a:pPr marL="0" indent="0" algn="ctr">
              <a:buNone/>
            </a:pPr>
            <a:r>
              <a:rPr lang="en-US" u="sng" dirty="0" smtClean="0"/>
              <a:t>Present Indicative Tense</a:t>
            </a:r>
          </a:p>
          <a:p>
            <a:pPr marL="0" indent="0">
              <a:buNone/>
            </a:pPr>
            <a:r>
              <a:rPr lang="en-US" dirty="0" err="1" smtClean="0"/>
              <a:t>pedir</a:t>
            </a:r>
            <a:r>
              <a:rPr lang="en-US" dirty="0" smtClean="0"/>
              <a:t>			</a:t>
            </a:r>
            <a:r>
              <a:rPr lang="en-US" dirty="0" err="1" smtClean="0"/>
              <a:t>servir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despedirse</a:t>
            </a:r>
            <a:r>
              <a:rPr lang="en-US" dirty="0" smtClean="0"/>
              <a:t>		</a:t>
            </a:r>
            <a:r>
              <a:rPr lang="en-US" dirty="0" err="1" smtClean="0"/>
              <a:t>sonreír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impedir</a:t>
            </a:r>
            <a:r>
              <a:rPr lang="en-US" dirty="0" smtClean="0"/>
              <a:t>		</a:t>
            </a:r>
            <a:r>
              <a:rPr lang="en-US" dirty="0" err="1" smtClean="0"/>
              <a:t>vestirse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reír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repetir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6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Stem-changing Verbs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a.k.a</a:t>
            </a:r>
            <a:r>
              <a:rPr lang="en-US" dirty="0"/>
              <a:t> boot/shoe/whale verbs)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only u:ue stem-changing verb of the </a:t>
            </a:r>
          </a:p>
          <a:p>
            <a:pPr marL="0" indent="0" algn="ctr">
              <a:buNone/>
            </a:pPr>
            <a:r>
              <a:rPr lang="en-US" u="sng" dirty="0" smtClean="0"/>
              <a:t>Present Indicative Tense</a:t>
            </a:r>
          </a:p>
          <a:p>
            <a:pPr marL="0" indent="0" algn="ctr">
              <a:buNone/>
            </a:pPr>
            <a:r>
              <a:rPr lang="en-US" dirty="0" err="1" smtClean="0"/>
              <a:t>jugar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9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Acabar</a:t>
            </a:r>
            <a:r>
              <a:rPr lang="en-US" dirty="0" smtClean="0"/>
              <a:t> de +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used to express someone </a:t>
            </a:r>
            <a:r>
              <a:rPr lang="en-US" i="1" dirty="0" smtClean="0"/>
              <a:t>just done/finished</a:t>
            </a:r>
            <a:r>
              <a:rPr lang="en-US" dirty="0" smtClean="0"/>
              <a:t> doing something.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Acabamos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We just finished </a:t>
            </a:r>
            <a:r>
              <a:rPr lang="en-US" dirty="0" smtClean="0"/>
              <a:t>the homework.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7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+ a +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express what someone </a:t>
            </a:r>
            <a:r>
              <a:rPr lang="en-US" i="1" dirty="0" smtClean="0"/>
              <a:t>is going to do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Voy</a:t>
            </a:r>
            <a:r>
              <a:rPr lang="en-US" dirty="0" smtClean="0">
                <a:solidFill>
                  <a:srgbClr val="FF0000"/>
                </a:solidFill>
              </a:rPr>
              <a:t> a comer </a:t>
            </a:r>
            <a:r>
              <a:rPr lang="en-US" dirty="0" smtClean="0"/>
              <a:t>el </a:t>
            </a:r>
            <a:r>
              <a:rPr lang="en-US" dirty="0" err="1" smtClean="0"/>
              <a:t>almuerzo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I am going to eat </a:t>
            </a:r>
            <a:r>
              <a:rPr lang="en-US" i="1" dirty="0" smtClean="0"/>
              <a:t>lunch.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817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Equivalent to the –</a:t>
            </a:r>
            <a:r>
              <a:rPr lang="en-US" dirty="0" err="1" smtClean="0"/>
              <a:t>ing</a:t>
            </a:r>
            <a:r>
              <a:rPr lang="en-US" dirty="0" smtClean="0"/>
              <a:t> verb form in English</a:t>
            </a:r>
          </a:p>
        </p:txBody>
      </p:sp>
    </p:spTree>
    <p:extLst>
      <p:ext uri="{BB962C8B-B14F-4D97-AF65-F5344CB8AC3E}">
        <p14:creationId xmlns:p14="http://schemas.microsoft.com/office/powerpoint/2010/main" val="168852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participle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Formation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-AR verbs: 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stem </a:t>
            </a:r>
            <a:r>
              <a:rPr lang="en-US" dirty="0"/>
              <a:t>+ </a:t>
            </a:r>
            <a:r>
              <a:rPr lang="en-US" dirty="0" err="1"/>
              <a:t>ando</a:t>
            </a:r>
            <a:endParaRPr lang="en-US" dirty="0"/>
          </a:p>
          <a:p>
            <a:pPr lvl="2" algn="ctr"/>
            <a:r>
              <a:rPr lang="en-US" dirty="0"/>
              <a:t>Example:  </a:t>
            </a:r>
            <a:r>
              <a:rPr lang="en-US" dirty="0" err="1"/>
              <a:t>hablando</a:t>
            </a:r>
            <a:r>
              <a:rPr lang="en-US" dirty="0"/>
              <a:t> = talking, </a:t>
            </a:r>
            <a:r>
              <a:rPr lang="en-US" dirty="0" smtClean="0"/>
              <a:t>speaking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5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participle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-ER and –IR verbs: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Stem + </a:t>
            </a:r>
            <a:r>
              <a:rPr lang="en-US" dirty="0" err="1" smtClean="0"/>
              <a:t>iendo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dirty="0" smtClean="0"/>
              <a:t>Comer:	</a:t>
            </a:r>
            <a:r>
              <a:rPr lang="en-US" dirty="0" err="1" smtClean="0"/>
              <a:t>comiendo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Vivir</a:t>
            </a:r>
            <a:r>
              <a:rPr lang="en-US" dirty="0" smtClean="0"/>
              <a:t>:	</a:t>
            </a:r>
            <a:r>
              <a:rPr lang="en-US" dirty="0" err="1" smtClean="0"/>
              <a:t>viviendo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23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 is the action in a sentence.</a:t>
            </a:r>
          </a:p>
          <a:p>
            <a:pPr marL="457200" lvl="1" indent="0">
              <a:buNone/>
            </a:pPr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Juan </a:t>
            </a:r>
            <a:r>
              <a:rPr lang="en-US" u="sng" dirty="0" err="1" smtClean="0"/>
              <a:t>corre</a:t>
            </a:r>
            <a:r>
              <a:rPr lang="en-US" dirty="0" smtClean="0"/>
              <a:t> </a:t>
            </a:r>
            <a:r>
              <a:rPr lang="en-US" dirty="0" err="1" smtClean="0"/>
              <a:t>rápidamente</a:t>
            </a:r>
            <a:r>
              <a:rPr lang="en-US" dirty="0" smtClean="0"/>
              <a:t>.	</a:t>
            </a:r>
            <a:r>
              <a:rPr lang="en-US" i="1" dirty="0" smtClean="0"/>
              <a:t>Juan </a:t>
            </a:r>
            <a:r>
              <a:rPr lang="en-US" i="1" u="sng" dirty="0" smtClean="0"/>
              <a:t>runs</a:t>
            </a:r>
            <a:r>
              <a:rPr lang="en-US" i="1" dirty="0" smtClean="0"/>
              <a:t> quickly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alumnos</a:t>
            </a:r>
            <a:r>
              <a:rPr lang="en-US" dirty="0" smtClean="0"/>
              <a:t> </a:t>
            </a:r>
            <a:r>
              <a:rPr lang="en-US" u="sng" dirty="0" err="1" smtClean="0"/>
              <a:t>aprenden</a:t>
            </a:r>
            <a:r>
              <a:rPr lang="en-US" dirty="0" smtClean="0"/>
              <a:t>.	</a:t>
            </a:r>
            <a:r>
              <a:rPr lang="en-US" i="1" dirty="0" smtClean="0"/>
              <a:t>The students </a:t>
            </a:r>
            <a:r>
              <a:rPr lang="en-US" i="1" u="sng" dirty="0" smtClean="0"/>
              <a:t>learn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9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participle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Irregulars (examples)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Diciendo</a:t>
            </a:r>
            <a:r>
              <a:rPr lang="en-US" dirty="0" smtClean="0"/>
              <a:t>				</a:t>
            </a:r>
            <a:r>
              <a:rPr lang="en-US" dirty="0" err="1" smtClean="0"/>
              <a:t>pudiendo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Pidiendo</a:t>
            </a:r>
            <a:r>
              <a:rPr lang="en-US" dirty="0" smtClean="0"/>
              <a:t>				</a:t>
            </a:r>
            <a:r>
              <a:rPr lang="en-US" dirty="0" err="1" smtClean="0"/>
              <a:t>prefiriendo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Sirviendo</a:t>
            </a:r>
            <a:r>
              <a:rPr lang="en-US" dirty="0" smtClean="0"/>
              <a:t>				</a:t>
            </a:r>
            <a:r>
              <a:rPr lang="en-US" dirty="0" err="1" smtClean="0"/>
              <a:t>repitiendo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Leyendo</a:t>
            </a:r>
            <a:r>
              <a:rPr lang="en-US" dirty="0" smtClean="0"/>
              <a:t>				</a:t>
            </a:r>
            <a:r>
              <a:rPr lang="en-US" dirty="0" err="1" smtClean="0"/>
              <a:t>viniendo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Creyendo</a:t>
            </a:r>
            <a:r>
              <a:rPr lang="en-US" dirty="0" smtClean="0"/>
              <a:t>				</a:t>
            </a:r>
            <a:r>
              <a:rPr lang="en-US" dirty="0" err="1" smtClean="0"/>
              <a:t>trayendo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Oyendo</a:t>
            </a:r>
            <a:r>
              <a:rPr lang="en-US" dirty="0" smtClean="0"/>
              <a:t>				</a:t>
            </a:r>
            <a:r>
              <a:rPr lang="en-US" dirty="0" err="1" smtClean="0"/>
              <a:t>yendo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8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Used to express an action currently in progress</a:t>
            </a:r>
          </a:p>
          <a:p>
            <a:pPr lvl="1"/>
            <a:r>
              <a:rPr lang="en-US" sz="2400" dirty="0" smtClean="0"/>
              <a:t>Formation: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Estar (present tense) + present participle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/>
              <a:t>Examples: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hablando</a:t>
            </a:r>
            <a:r>
              <a:rPr lang="en-US" dirty="0" smtClean="0"/>
              <a:t>.			</a:t>
            </a:r>
            <a:r>
              <a:rPr lang="en-US" i="1" dirty="0" smtClean="0"/>
              <a:t>I am talking/speaking.</a:t>
            </a:r>
          </a:p>
          <a:p>
            <a:pPr marL="457200" lvl="1" indent="0">
              <a:buNone/>
            </a:pP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comiendo</a:t>
            </a:r>
            <a:r>
              <a:rPr lang="en-US" dirty="0" smtClean="0"/>
              <a:t>.			</a:t>
            </a:r>
            <a:r>
              <a:rPr lang="en-US" i="1" dirty="0" smtClean="0"/>
              <a:t>You are eating.</a:t>
            </a:r>
          </a:p>
          <a:p>
            <a:pPr marL="457200" lvl="1" indent="0">
              <a:buNone/>
            </a:pP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decidiendo</a:t>
            </a:r>
            <a:r>
              <a:rPr lang="en-US" dirty="0" smtClean="0"/>
              <a:t>.  		</a:t>
            </a:r>
            <a:r>
              <a:rPr lang="en-US" i="1" dirty="0" smtClean="0"/>
              <a:t>We are deciding.</a:t>
            </a:r>
          </a:p>
        </p:txBody>
      </p:sp>
    </p:spTree>
    <p:extLst>
      <p:ext uri="{BB962C8B-B14F-4D97-AF65-F5344CB8AC3E}">
        <p14:creationId xmlns:p14="http://schemas.microsoft.com/office/powerpoint/2010/main" val="33553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Expresses when in time an action happens/happened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Indicative Tenses (Factual)</a:t>
            </a:r>
            <a:endParaRPr lang="en-US" sz="2400" u="sng" dirty="0"/>
          </a:p>
          <a:p>
            <a:pPr marL="0" indent="0">
              <a:buNone/>
            </a:pPr>
            <a:r>
              <a:rPr lang="en-US" sz="2400" dirty="0" smtClean="0"/>
              <a:t>Present</a:t>
            </a:r>
          </a:p>
          <a:p>
            <a:pPr marL="0" indent="0">
              <a:buNone/>
            </a:pPr>
            <a:r>
              <a:rPr lang="en-US" sz="2400" dirty="0" smtClean="0"/>
              <a:t>Present progressive</a:t>
            </a:r>
          </a:p>
          <a:p>
            <a:pPr marL="0" indent="0">
              <a:buNone/>
            </a:pPr>
            <a:r>
              <a:rPr lang="en-US" sz="2400" dirty="0" smtClean="0"/>
              <a:t>Past (preterite, imperfect, perfect tenses)</a:t>
            </a:r>
          </a:p>
          <a:p>
            <a:pPr marL="0" indent="0">
              <a:buNone/>
            </a:pPr>
            <a:r>
              <a:rPr lang="en-US" sz="2400" dirty="0" smtClean="0"/>
              <a:t>Future</a:t>
            </a:r>
          </a:p>
          <a:p>
            <a:pPr marL="0" indent="0">
              <a:buNone/>
            </a:pPr>
            <a:r>
              <a:rPr lang="en-US" sz="2400" dirty="0" smtClean="0"/>
              <a:t>Conditional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Subjunctive Tenses (Hypothetical)</a:t>
            </a:r>
          </a:p>
          <a:p>
            <a:pPr marL="0" indent="0">
              <a:buNone/>
            </a:pPr>
            <a:r>
              <a:rPr lang="en-US" sz="2400" dirty="0" smtClean="0"/>
              <a:t>Present subjunctive</a:t>
            </a:r>
          </a:p>
          <a:p>
            <a:pPr marL="0" indent="0">
              <a:buNone/>
            </a:pPr>
            <a:r>
              <a:rPr lang="en-US" sz="2400" dirty="0" smtClean="0"/>
              <a:t>Past (Imperfect) subjunctive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434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Change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 that has a spelling (</a:t>
            </a:r>
            <a:r>
              <a:rPr lang="en-US" i="1" dirty="0" smtClean="0"/>
              <a:t>orthographic</a:t>
            </a:r>
            <a:r>
              <a:rPr lang="en-US" dirty="0" smtClean="0"/>
              <a:t>) change to the stem in one or more conjugations.  The change may occur to avoid a </a:t>
            </a:r>
            <a:r>
              <a:rPr lang="en-US" dirty="0" err="1" smtClean="0"/>
              <a:t>tripthong</a:t>
            </a:r>
            <a:r>
              <a:rPr lang="en-US" dirty="0" smtClean="0"/>
              <a:t> or for preservation of sound.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Preterite: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jugué</a:t>
            </a:r>
            <a:r>
              <a:rPr lang="en-US" dirty="0" smtClean="0"/>
              <a:t> (</a:t>
            </a:r>
            <a:r>
              <a:rPr lang="en-US" dirty="0" err="1" smtClean="0"/>
              <a:t>g→gu</a:t>
            </a:r>
            <a:r>
              <a:rPr lang="en-US" dirty="0" smtClean="0"/>
              <a:t>)—sound preservation</a:t>
            </a:r>
          </a:p>
          <a:p>
            <a:pPr marL="0" indent="0">
              <a:buNone/>
            </a:pPr>
            <a:r>
              <a:rPr lang="en-US" dirty="0" smtClean="0"/>
              <a:t>Preterite: 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leyó</a:t>
            </a:r>
            <a:r>
              <a:rPr lang="en-US" dirty="0" smtClean="0"/>
              <a:t> (</a:t>
            </a:r>
            <a:r>
              <a:rPr lang="en-US" dirty="0" err="1" smtClean="0"/>
              <a:t>i→y</a:t>
            </a:r>
            <a:r>
              <a:rPr lang="en-US" dirty="0" smtClean="0"/>
              <a:t>)-----avoids a </a:t>
            </a:r>
            <a:r>
              <a:rPr lang="en-US" dirty="0" err="1" smtClean="0"/>
              <a:t>tripthong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6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past verb tense that expresses a completed past action.  Also used to express:</a:t>
            </a:r>
          </a:p>
          <a:p>
            <a:pPr lvl="1"/>
            <a:r>
              <a:rPr lang="en-US" dirty="0" smtClean="0"/>
              <a:t>Specific time or number of times an action occurred</a:t>
            </a:r>
          </a:p>
          <a:p>
            <a:pPr lvl="1"/>
            <a:r>
              <a:rPr lang="en-US" dirty="0" smtClean="0"/>
              <a:t>When an action began or ended</a:t>
            </a:r>
          </a:p>
          <a:p>
            <a:pPr lvl="1"/>
            <a:r>
              <a:rPr lang="en-US" dirty="0" smtClean="0"/>
              <a:t>Interrupted an ongoing past action</a:t>
            </a:r>
          </a:p>
          <a:p>
            <a:pPr lvl="1"/>
            <a:r>
              <a:rPr lang="en-US" dirty="0" smtClean="0"/>
              <a:t>Series of completed past actions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1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past tense used to express habitual or ongoing past actions.  Also expresses:</a:t>
            </a:r>
          </a:p>
          <a:p>
            <a:pPr lvl="1"/>
            <a:r>
              <a:rPr lang="en-US" dirty="0" smtClean="0"/>
              <a:t>What someone used to do</a:t>
            </a:r>
          </a:p>
          <a:p>
            <a:pPr lvl="1"/>
            <a:r>
              <a:rPr lang="en-US" dirty="0" smtClean="0"/>
              <a:t>What someone was doing</a:t>
            </a:r>
          </a:p>
          <a:p>
            <a:pPr lvl="1"/>
            <a:r>
              <a:rPr lang="en-US" dirty="0" smtClean="0"/>
              <a:t>Background information /sets the scene</a:t>
            </a:r>
          </a:p>
          <a:p>
            <a:pPr lvl="1"/>
            <a:r>
              <a:rPr lang="en-US" dirty="0" smtClean="0"/>
              <a:t>Descriptions</a:t>
            </a:r>
          </a:p>
          <a:p>
            <a:pPr lvl="1"/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Mental and physical sensations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Telling the 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1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Used to express what one does for oneself (daily routines) </a:t>
            </a:r>
          </a:p>
          <a:p>
            <a:pPr marL="742950" lvl="2" indent="-342900"/>
            <a:r>
              <a:rPr lang="en-US" dirty="0" smtClean="0"/>
              <a:t>Me </a:t>
            </a:r>
            <a:r>
              <a:rPr lang="en-US" dirty="0" err="1"/>
              <a:t>lavo</a:t>
            </a:r>
            <a:r>
              <a:rPr lang="en-US" dirty="0"/>
              <a:t> el </a:t>
            </a:r>
            <a:r>
              <a:rPr lang="en-US" dirty="0" err="1"/>
              <a:t>pelo</a:t>
            </a:r>
            <a:r>
              <a:rPr lang="en-US" dirty="0"/>
              <a:t>.	</a:t>
            </a:r>
            <a:r>
              <a:rPr lang="en-US" i="1" dirty="0"/>
              <a:t>I wash </a:t>
            </a:r>
            <a:r>
              <a:rPr lang="en-US" i="1"/>
              <a:t>my </a:t>
            </a:r>
            <a:r>
              <a:rPr lang="en-US" i="1" smtClean="0"/>
              <a:t>hair.</a:t>
            </a:r>
            <a:endParaRPr lang="en-US" dirty="0" smtClean="0"/>
          </a:p>
          <a:p>
            <a:r>
              <a:rPr lang="en-US" b="1" dirty="0" smtClean="0"/>
              <a:t>Often have a non-reflexive counterpart, but the meanings are not the same </a:t>
            </a:r>
          </a:p>
          <a:p>
            <a:pPr lvl="1"/>
            <a:r>
              <a:rPr lang="en-US" dirty="0" err="1" smtClean="0"/>
              <a:t>Duermo</a:t>
            </a:r>
            <a:r>
              <a:rPr lang="en-US" dirty="0" smtClean="0"/>
              <a:t>.  </a:t>
            </a:r>
            <a:r>
              <a:rPr lang="en-US" i="1" dirty="0" smtClean="0"/>
              <a:t>I sleep</a:t>
            </a:r>
            <a:r>
              <a:rPr lang="en-US" dirty="0" smtClean="0"/>
              <a:t>.           Me </a:t>
            </a:r>
            <a:r>
              <a:rPr lang="en-US" dirty="0" err="1" smtClean="0"/>
              <a:t>duermo</a:t>
            </a:r>
            <a:r>
              <a:rPr lang="en-US" dirty="0" smtClean="0"/>
              <a:t>.   </a:t>
            </a:r>
            <a:r>
              <a:rPr lang="en-US" i="1" dirty="0" smtClean="0"/>
              <a:t>I fall asleep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Can be used as passive voice 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depresión</a:t>
            </a:r>
            <a:r>
              <a:rPr lang="en-US" dirty="0" smtClean="0"/>
              <a:t> </a:t>
            </a:r>
            <a:r>
              <a:rPr lang="en-US" u="sng" dirty="0" smtClean="0"/>
              <a:t>se </a:t>
            </a:r>
            <a:r>
              <a:rPr lang="en-US" u="sng" dirty="0" err="1" smtClean="0"/>
              <a:t>experimenta</a:t>
            </a:r>
            <a:r>
              <a:rPr lang="en-US" u="sng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milliones</a:t>
            </a:r>
            <a:r>
              <a:rPr lang="en-US" dirty="0" smtClean="0"/>
              <a:t> de personas.  </a:t>
            </a:r>
            <a:r>
              <a:rPr lang="en-US" i="1" dirty="0" smtClean="0"/>
              <a:t>Depression </a:t>
            </a:r>
            <a:r>
              <a:rPr lang="en-US" i="1" u="sng" dirty="0" smtClean="0"/>
              <a:t>is experienced </a:t>
            </a:r>
            <a:r>
              <a:rPr lang="en-US" i="1" dirty="0" smtClean="0"/>
              <a:t>by millions of people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b="1" dirty="0" smtClean="0"/>
              <a:t>Impersonal “se” expresses what one does/should  </a:t>
            </a:r>
          </a:p>
          <a:p>
            <a:pPr lvl="1"/>
            <a:r>
              <a:rPr lang="en-US" u="sng" dirty="0" smtClean="0"/>
              <a:t>Se </a:t>
            </a:r>
            <a:r>
              <a:rPr lang="en-US" u="sng" dirty="0" err="1" smtClean="0"/>
              <a:t>habla</a:t>
            </a:r>
            <a:r>
              <a:rPr lang="en-US" u="sng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.  </a:t>
            </a:r>
            <a:r>
              <a:rPr lang="en-US" i="1" dirty="0" smtClean="0"/>
              <a:t>Spanish </a:t>
            </a:r>
            <a:r>
              <a:rPr lang="en-US" i="1" u="sng" dirty="0" smtClean="0"/>
              <a:t>is spoken </a:t>
            </a:r>
            <a:r>
              <a:rPr lang="en-US" i="1" dirty="0" smtClean="0"/>
              <a:t>here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5416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Reciprocal “se” (also “</a:t>
            </a:r>
            <a:r>
              <a:rPr lang="en-US" dirty="0" err="1"/>
              <a:t>nos</a:t>
            </a:r>
            <a:r>
              <a:rPr lang="en-US" dirty="0"/>
              <a:t>”) refers to </a:t>
            </a:r>
            <a:r>
              <a:rPr lang="en-US" i="1" dirty="0"/>
              <a:t>each </a:t>
            </a:r>
            <a:r>
              <a:rPr lang="en-US" i="1" dirty="0" smtClean="0"/>
              <a:t>other</a:t>
            </a:r>
          </a:p>
          <a:p>
            <a:pPr lvl="1"/>
            <a:r>
              <a:rPr lang="en-US" dirty="0" smtClean="0"/>
              <a:t>Juan y Pedro </a:t>
            </a:r>
            <a:r>
              <a:rPr lang="en-US" i="1" u="sng" dirty="0" smtClean="0"/>
              <a:t>se </a:t>
            </a:r>
            <a:r>
              <a:rPr lang="en-US" i="1" u="sng" dirty="0" err="1" smtClean="0"/>
              <a:t>hablan</a:t>
            </a:r>
            <a:r>
              <a:rPr lang="en-US" i="1" u="sng" dirty="0" smtClean="0"/>
              <a:t> </a:t>
            </a:r>
            <a:r>
              <a:rPr lang="en-US" dirty="0" smtClean="0"/>
              <a:t>a menudo.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Juan and Pedro </a:t>
            </a:r>
            <a:r>
              <a:rPr lang="en-US" i="1" u="sng" dirty="0" smtClean="0"/>
              <a:t>talk to each other</a:t>
            </a:r>
            <a:r>
              <a:rPr lang="en-US" i="1" dirty="0" smtClean="0"/>
              <a:t> often.</a:t>
            </a:r>
          </a:p>
          <a:p>
            <a:pPr marL="457200" lvl="1" indent="0">
              <a:buNone/>
            </a:pPr>
            <a:r>
              <a:rPr lang="en-US" i="1" dirty="0" smtClean="0"/>
              <a:t>--</a:t>
            </a:r>
            <a:r>
              <a:rPr lang="en-US" dirty="0" smtClean="0"/>
              <a:t>Lola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err="1" smtClean="0"/>
              <a:t>nos</a:t>
            </a:r>
            <a:r>
              <a:rPr lang="en-US" u="sng" dirty="0" smtClean="0"/>
              <a:t> </a:t>
            </a:r>
            <a:r>
              <a:rPr lang="en-US" u="sng" dirty="0" err="1" smtClean="0"/>
              <a:t>visitamos</a:t>
            </a:r>
            <a:r>
              <a:rPr lang="en-US" u="sng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veranos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/>
              <a:t>Lola and I </a:t>
            </a:r>
            <a:r>
              <a:rPr lang="en-US" i="1" u="sng" dirty="0" smtClean="0"/>
              <a:t>visit each other </a:t>
            </a:r>
            <a:r>
              <a:rPr lang="en-US" i="1" dirty="0" smtClean="0"/>
              <a:t>during the summers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be identified in the infinitive form with endings –</a:t>
            </a:r>
            <a:r>
              <a:rPr lang="en-US" dirty="0" err="1" smtClean="0"/>
              <a:t>arse</a:t>
            </a:r>
            <a:r>
              <a:rPr lang="en-US" dirty="0" smtClean="0"/>
              <a:t>, -</a:t>
            </a:r>
            <a:r>
              <a:rPr lang="en-US" dirty="0" err="1" smtClean="0"/>
              <a:t>erse</a:t>
            </a:r>
            <a:r>
              <a:rPr lang="en-US" dirty="0" smtClean="0"/>
              <a:t>, -</a:t>
            </a:r>
            <a:r>
              <a:rPr lang="en-US" dirty="0" err="1" smtClean="0"/>
              <a:t>irse</a:t>
            </a:r>
            <a:endParaRPr lang="en-US" dirty="0" smtClean="0"/>
          </a:p>
          <a:p>
            <a:pPr lvl="3"/>
            <a:r>
              <a:rPr lang="en-US" dirty="0" err="1" smtClean="0"/>
              <a:t>lavarse</a:t>
            </a:r>
            <a:r>
              <a:rPr lang="en-US" dirty="0" smtClean="0"/>
              <a:t>     --</a:t>
            </a:r>
            <a:r>
              <a:rPr lang="en-US" dirty="0" err="1" smtClean="0"/>
              <a:t>ponerse</a:t>
            </a:r>
            <a:r>
              <a:rPr lang="en-US" dirty="0" smtClean="0"/>
              <a:t>     --</a:t>
            </a:r>
            <a:r>
              <a:rPr lang="en-US" dirty="0" err="1" smtClean="0"/>
              <a:t>vestirse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0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Object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m</a:t>
            </a:r>
            <a:r>
              <a:rPr lang="en-US" sz="2400" dirty="0" smtClean="0"/>
              <a:t>e = myself				</a:t>
            </a:r>
            <a:r>
              <a:rPr lang="en-US" sz="2400" dirty="0" err="1" smtClean="0"/>
              <a:t>nos</a:t>
            </a:r>
            <a:r>
              <a:rPr lang="en-US" sz="2400" dirty="0" smtClean="0"/>
              <a:t> = ourselves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te</a:t>
            </a:r>
            <a:r>
              <a:rPr lang="en-US" sz="2400" dirty="0" smtClean="0"/>
              <a:t> = yourself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 = himself/herself/yourself		se = themselves, yourselves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3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Object Pronoun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lavo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r>
              <a:rPr lang="en-US" dirty="0" smtClean="0"/>
              <a:t>.		    Nos </a:t>
            </a:r>
            <a:r>
              <a:rPr lang="en-US" dirty="0" err="1" smtClean="0"/>
              <a:t>lavamos</a:t>
            </a:r>
            <a:r>
              <a:rPr lang="en-US" dirty="0" smtClean="0"/>
              <a:t> las </a:t>
            </a:r>
            <a:r>
              <a:rPr lang="en-US" dirty="0" err="1" smtClean="0"/>
              <a:t>manos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I wash my hair.</a:t>
            </a:r>
            <a:r>
              <a:rPr lang="en-US" dirty="0" smtClean="0"/>
              <a:t>		    </a:t>
            </a:r>
            <a:r>
              <a:rPr lang="en-US" i="1" dirty="0" smtClean="0"/>
              <a:t>We wash our hands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Te</a:t>
            </a:r>
            <a:r>
              <a:rPr lang="en-US" dirty="0" smtClean="0"/>
              <a:t> lavas la </a:t>
            </a:r>
            <a:r>
              <a:rPr lang="en-US" dirty="0" err="1" smtClean="0"/>
              <a:t>cara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You wash your face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Ella se lava </a:t>
            </a:r>
            <a:r>
              <a:rPr lang="en-US" dirty="0" err="1" smtClean="0"/>
              <a:t>los</a:t>
            </a:r>
            <a:r>
              <a:rPr lang="en-US" dirty="0" smtClean="0"/>
              <a:t> pies.	    </a:t>
            </a:r>
            <a:r>
              <a:rPr lang="en-US" dirty="0" err="1" smtClean="0"/>
              <a:t>Ellos</a:t>
            </a:r>
            <a:r>
              <a:rPr lang="en-US" dirty="0" smtClean="0"/>
              <a:t> se </a:t>
            </a:r>
            <a:r>
              <a:rPr lang="en-US" dirty="0" err="1" smtClean="0"/>
              <a:t>lavan</a:t>
            </a:r>
            <a:r>
              <a:rPr lang="en-US" dirty="0" smtClean="0"/>
              <a:t> las </a:t>
            </a:r>
            <a:r>
              <a:rPr lang="en-US" dirty="0" err="1" smtClean="0"/>
              <a:t>orejas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She washes her feet</a:t>
            </a:r>
            <a:r>
              <a:rPr lang="en-US" dirty="0" smtClean="0"/>
              <a:t>.	    </a:t>
            </a:r>
            <a:r>
              <a:rPr lang="en-US" i="1" dirty="0" smtClean="0"/>
              <a:t>They wash their ears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9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a noun and usually comes after the noun</a:t>
            </a:r>
          </a:p>
          <a:p>
            <a:pPr marL="457200" lvl="1" indent="0">
              <a:buNone/>
            </a:pPr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dirty="0" smtClean="0"/>
              <a:t>Ella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profesora</a:t>
            </a:r>
            <a:r>
              <a:rPr lang="en-US" sz="2400" dirty="0"/>
              <a:t> </a:t>
            </a:r>
            <a:r>
              <a:rPr lang="en-US" sz="2400" dirty="0" err="1" smtClean="0"/>
              <a:t>estricta</a:t>
            </a:r>
            <a:r>
              <a:rPr lang="en-US" sz="2400" dirty="0" smtClean="0"/>
              <a:t>. 	</a:t>
            </a:r>
            <a:r>
              <a:rPr lang="en-US" sz="2400" i="1" dirty="0" smtClean="0"/>
              <a:t>She is a </a:t>
            </a:r>
            <a:r>
              <a:rPr lang="en-US" sz="2400" i="1" u="sng" dirty="0" smtClean="0"/>
              <a:t>strict</a:t>
            </a:r>
            <a:r>
              <a:rPr lang="en-US" sz="2400" i="1" dirty="0" smtClean="0"/>
              <a:t> teacher.</a:t>
            </a:r>
          </a:p>
          <a:p>
            <a:pPr marL="457200" lvl="1" indent="0">
              <a:buNone/>
            </a:pPr>
            <a:r>
              <a:rPr lang="en-US" sz="2400" dirty="0" err="1" smtClean="0"/>
              <a:t>Es</a:t>
            </a:r>
            <a:r>
              <a:rPr lang="en-US" sz="2400" dirty="0" smtClean="0"/>
              <a:t> un </a:t>
            </a:r>
            <a:r>
              <a:rPr lang="en-US" sz="2400" dirty="0" err="1" smtClean="0"/>
              <a:t>chico</a:t>
            </a:r>
            <a:r>
              <a:rPr lang="en-US" sz="2400" dirty="0" smtClean="0"/>
              <a:t> </a:t>
            </a:r>
            <a:r>
              <a:rPr lang="en-US" sz="2400" dirty="0" err="1" smtClean="0"/>
              <a:t>rubio</a:t>
            </a:r>
            <a:r>
              <a:rPr lang="en-US" sz="2400" dirty="0" smtClean="0"/>
              <a:t>.			</a:t>
            </a:r>
            <a:r>
              <a:rPr lang="en-US" sz="2400" i="1" dirty="0" smtClean="0"/>
              <a:t>He is a </a:t>
            </a:r>
            <a:r>
              <a:rPr lang="en-US" sz="2400" i="1" u="sng" dirty="0" smtClean="0"/>
              <a:t>blonde</a:t>
            </a:r>
            <a:r>
              <a:rPr lang="en-US" sz="2400" i="1" dirty="0" smtClean="0"/>
              <a:t> boy.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r>
              <a:rPr lang="en-US" sz="2400" dirty="0" smtClean="0"/>
              <a:t>Los </a:t>
            </a:r>
            <a:r>
              <a:rPr lang="en-US" sz="2400" dirty="0" err="1" smtClean="0"/>
              <a:t>exámenes</a:t>
            </a:r>
            <a:r>
              <a:rPr lang="en-US" sz="2400" dirty="0" smtClean="0"/>
              <a:t> son </a:t>
            </a:r>
            <a:r>
              <a:rPr lang="en-US" sz="2400" u="sng" dirty="0" err="1" smtClean="0"/>
              <a:t>difíciles</a:t>
            </a:r>
            <a:r>
              <a:rPr lang="en-US" sz="2400" u="sng" dirty="0" smtClean="0"/>
              <a:t>.</a:t>
            </a:r>
            <a:r>
              <a:rPr lang="en-US" sz="2400" dirty="0" smtClean="0"/>
              <a:t>	</a:t>
            </a:r>
            <a:r>
              <a:rPr lang="en-US" sz="2400" i="1" dirty="0" smtClean="0"/>
              <a:t>The tests are </a:t>
            </a:r>
            <a:r>
              <a:rPr lang="en-US" sz="2400" i="1" u="sng" dirty="0" smtClean="0"/>
              <a:t>difficult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49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Diacritical Accent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 marks whose omission or inclusion changes the meaning of the word</a:t>
            </a:r>
          </a:p>
          <a:p>
            <a:pPr marL="457200" lvl="1" indent="0">
              <a:buNone/>
            </a:pPr>
            <a:r>
              <a:rPr lang="en-US" dirty="0" smtClean="0"/>
              <a:t>el = </a:t>
            </a:r>
            <a:r>
              <a:rPr lang="en-US" i="1" dirty="0" smtClean="0"/>
              <a:t>the</a:t>
            </a:r>
            <a:r>
              <a:rPr lang="en-US" dirty="0" smtClean="0"/>
              <a:t>         			 </a:t>
            </a:r>
            <a:r>
              <a:rPr lang="en-US" dirty="0" err="1" smtClean="0"/>
              <a:t>él</a:t>
            </a:r>
            <a:r>
              <a:rPr lang="en-US" dirty="0" smtClean="0"/>
              <a:t> = </a:t>
            </a:r>
            <a:r>
              <a:rPr lang="en-US" i="1" dirty="0" smtClean="0"/>
              <a:t>he</a:t>
            </a:r>
          </a:p>
          <a:p>
            <a:pPr marL="457200" lvl="1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i="1" dirty="0" smtClean="0"/>
              <a:t>if </a:t>
            </a:r>
            <a:r>
              <a:rPr lang="en-US" dirty="0" smtClean="0"/>
              <a:t>            			 </a:t>
            </a:r>
            <a:r>
              <a:rPr lang="en-US" dirty="0" err="1" smtClean="0"/>
              <a:t>sí</a:t>
            </a:r>
            <a:r>
              <a:rPr lang="en-US" dirty="0" smtClean="0"/>
              <a:t> = </a:t>
            </a:r>
            <a:r>
              <a:rPr lang="en-US" i="1" dirty="0" smtClean="0"/>
              <a:t>yes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apa = </a:t>
            </a:r>
            <a:r>
              <a:rPr lang="en-US" i="1" dirty="0" smtClean="0"/>
              <a:t>potato</a:t>
            </a:r>
            <a:r>
              <a:rPr lang="en-US" dirty="0" smtClean="0"/>
              <a:t>			</a:t>
            </a:r>
            <a:r>
              <a:rPr lang="en-US" dirty="0" err="1" smtClean="0"/>
              <a:t>papá</a:t>
            </a:r>
            <a:r>
              <a:rPr lang="en-US" dirty="0" smtClean="0"/>
              <a:t> = </a:t>
            </a:r>
            <a:r>
              <a:rPr lang="en-US" i="1" dirty="0" smtClean="0"/>
              <a:t>father</a:t>
            </a:r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dirty="0" smtClean="0"/>
              <a:t>u = </a:t>
            </a:r>
            <a:r>
              <a:rPr lang="en-US" i="1" dirty="0" smtClean="0"/>
              <a:t>your	</a:t>
            </a:r>
            <a:r>
              <a:rPr lang="en-US" dirty="0" smtClean="0"/>
              <a:t>			tú = </a:t>
            </a:r>
            <a:r>
              <a:rPr lang="en-US" i="1" dirty="0" smtClean="0"/>
              <a:t>you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4632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Expresses future events that are probable and further away in time</a:t>
            </a:r>
          </a:p>
          <a:p>
            <a:pPr lvl="1"/>
            <a:r>
              <a:rPr lang="en-US" dirty="0" smtClean="0"/>
              <a:t>(NOTE:  near future events use present indicative tense OR ir + a + infinitive)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Formation:</a:t>
            </a:r>
          </a:p>
          <a:p>
            <a:pPr marL="457200" lvl="1" indent="0">
              <a:buNone/>
            </a:pPr>
            <a:r>
              <a:rPr lang="en-US" dirty="0" smtClean="0"/>
              <a:t>Stem = infinitive</a:t>
            </a:r>
          </a:p>
          <a:p>
            <a:pPr marL="457200" lvl="1" indent="0">
              <a:buNone/>
            </a:pPr>
            <a:r>
              <a:rPr lang="en-US" dirty="0" smtClean="0"/>
              <a:t>Add the following endings to the stem:</a:t>
            </a:r>
          </a:p>
          <a:p>
            <a:pPr marL="457200" lvl="1" indent="0">
              <a:buNone/>
            </a:pPr>
            <a:r>
              <a:rPr lang="en-US" dirty="0" smtClean="0"/>
              <a:t>é			</a:t>
            </a:r>
            <a:r>
              <a:rPr lang="en-US" dirty="0" err="1" smtClean="0"/>
              <a:t>emos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ás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á</a:t>
            </a:r>
            <a:r>
              <a:rPr lang="en-US" dirty="0" smtClean="0"/>
              <a:t>			</a:t>
            </a:r>
            <a:r>
              <a:rPr lang="en-US" dirty="0" err="1" smtClean="0"/>
              <a:t>án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81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iajaré</a:t>
            </a:r>
            <a:r>
              <a:rPr lang="en-US" dirty="0" smtClean="0"/>
              <a:t>. 		 I will travel.</a:t>
            </a:r>
          </a:p>
          <a:p>
            <a:pPr marL="0" indent="0">
              <a:buNone/>
            </a:pPr>
            <a:r>
              <a:rPr lang="en-US" dirty="0" err="1" smtClean="0"/>
              <a:t>Leerás</a:t>
            </a:r>
            <a:r>
              <a:rPr lang="en-US" dirty="0" smtClean="0"/>
              <a:t>.		You will read.</a:t>
            </a:r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trabajará</a:t>
            </a:r>
            <a:r>
              <a:rPr lang="en-US" dirty="0" smtClean="0"/>
              <a:t>.	He will work.</a:t>
            </a:r>
          </a:p>
          <a:p>
            <a:pPr marL="0" indent="0">
              <a:buNone/>
            </a:pPr>
            <a:r>
              <a:rPr lang="en-US" dirty="0" err="1" smtClean="0"/>
              <a:t>Comeremos</a:t>
            </a:r>
            <a:r>
              <a:rPr lang="en-US" dirty="0" smtClean="0"/>
              <a:t>.	We will eat.</a:t>
            </a:r>
          </a:p>
          <a:p>
            <a:pPr marL="0" indent="0">
              <a:buNone/>
            </a:pPr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dirty="0" err="1" smtClean="0"/>
              <a:t>verán</a:t>
            </a:r>
            <a:r>
              <a:rPr lang="en-US" dirty="0" smtClean="0"/>
              <a:t>.	You-all will see.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irregular stems:</a:t>
            </a:r>
          </a:p>
          <a:p>
            <a:pPr marL="457200" lvl="1" indent="0">
              <a:buNone/>
            </a:pPr>
            <a:r>
              <a:rPr lang="en-US" dirty="0" err="1" smtClean="0"/>
              <a:t>tendr</a:t>
            </a:r>
            <a:r>
              <a:rPr lang="en-US" dirty="0" smtClean="0"/>
              <a:t>-			</a:t>
            </a:r>
            <a:r>
              <a:rPr lang="en-US" dirty="0" err="1" smtClean="0"/>
              <a:t>dir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r>
              <a:rPr lang="en-US" dirty="0" err="1" smtClean="0"/>
              <a:t>pondr</a:t>
            </a:r>
            <a:r>
              <a:rPr lang="en-US" dirty="0" smtClean="0"/>
              <a:t>-			</a:t>
            </a:r>
            <a:r>
              <a:rPr lang="en-US" dirty="0" err="1" smtClean="0"/>
              <a:t>querr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r>
              <a:rPr lang="en-US" dirty="0" err="1" smtClean="0"/>
              <a:t>podr</a:t>
            </a:r>
            <a:r>
              <a:rPr lang="en-US" dirty="0" smtClean="0"/>
              <a:t>-			</a:t>
            </a:r>
            <a:r>
              <a:rPr lang="en-US" dirty="0" err="1" smtClean="0"/>
              <a:t>cabr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r>
              <a:rPr lang="en-US" dirty="0" err="1" smtClean="0"/>
              <a:t>saldr</a:t>
            </a:r>
            <a:r>
              <a:rPr lang="en-US" dirty="0" smtClean="0"/>
              <a:t>-			</a:t>
            </a:r>
            <a:r>
              <a:rPr lang="en-US" dirty="0" err="1" smtClean="0"/>
              <a:t>sabr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r>
              <a:rPr lang="en-US" dirty="0" err="1" smtClean="0"/>
              <a:t>valdr</a:t>
            </a:r>
            <a:r>
              <a:rPr lang="en-US" dirty="0" smtClean="0"/>
              <a:t>-			</a:t>
            </a:r>
            <a:r>
              <a:rPr lang="en-US" dirty="0" err="1" smtClean="0"/>
              <a:t>habr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r>
              <a:rPr lang="en-US" dirty="0" err="1" smtClean="0"/>
              <a:t>vendr</a:t>
            </a:r>
            <a:r>
              <a:rPr lang="en-US" dirty="0" smtClean="0"/>
              <a:t>-			</a:t>
            </a:r>
            <a:r>
              <a:rPr lang="en-US" dirty="0" err="1" smtClean="0"/>
              <a:t>har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1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Expresses what would/could happen</a:t>
            </a:r>
          </a:p>
          <a:p>
            <a:r>
              <a:rPr lang="en-US" dirty="0" smtClean="0"/>
              <a:t>Also used for making polite requests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Formation:</a:t>
            </a:r>
          </a:p>
          <a:p>
            <a:pPr marL="0" indent="0">
              <a:buNone/>
            </a:pPr>
            <a:r>
              <a:rPr lang="en-US" dirty="0" smtClean="0"/>
              <a:t>			Stem = infinitive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Add the following endings to the stem:</a:t>
            </a:r>
          </a:p>
          <a:p>
            <a:pPr marL="0" indent="0">
              <a:buNone/>
            </a:pPr>
            <a:r>
              <a:rPr lang="en-US" dirty="0" err="1" smtClean="0"/>
              <a:t>ía</a:t>
            </a:r>
            <a:r>
              <a:rPr lang="en-US" dirty="0" smtClean="0"/>
              <a:t>		</a:t>
            </a:r>
            <a:r>
              <a:rPr lang="en-US" dirty="0" err="1" smtClean="0"/>
              <a:t>íamos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ías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ía</a:t>
            </a:r>
            <a:r>
              <a:rPr lang="en-US" dirty="0" smtClean="0"/>
              <a:t>		</a:t>
            </a:r>
            <a:r>
              <a:rPr lang="en-US" dirty="0" err="1" smtClean="0"/>
              <a:t>ían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Same irregular stems as in Future tense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8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Yo</a:t>
            </a:r>
            <a:r>
              <a:rPr lang="en-US" sz="2800" dirty="0" smtClean="0"/>
              <a:t> </a:t>
            </a:r>
            <a:r>
              <a:rPr lang="en-US" sz="2800" dirty="0" err="1" smtClean="0"/>
              <a:t>lloraría</a:t>
            </a:r>
            <a:r>
              <a:rPr lang="en-US" sz="2800" dirty="0" smtClean="0"/>
              <a:t>.			I would (could) cry.</a:t>
            </a:r>
          </a:p>
          <a:p>
            <a:pPr marL="0" indent="0">
              <a:buNone/>
            </a:pPr>
            <a:r>
              <a:rPr lang="en-US" sz="2800" dirty="0" err="1"/>
              <a:t>C</a:t>
            </a:r>
            <a:r>
              <a:rPr lang="en-US" sz="2800" dirty="0" err="1" smtClean="0"/>
              <a:t>ocinarías</a:t>
            </a:r>
            <a:r>
              <a:rPr lang="en-US" sz="2800" dirty="0" smtClean="0"/>
              <a:t>.			You would (could) cook.</a:t>
            </a:r>
          </a:p>
          <a:p>
            <a:pPr marL="0" indent="0">
              <a:buNone/>
            </a:pPr>
            <a:r>
              <a:rPr lang="en-US" sz="2800" dirty="0" smtClean="0"/>
              <a:t>Ella </a:t>
            </a:r>
            <a:r>
              <a:rPr lang="en-US" sz="2800" dirty="0" err="1" smtClean="0"/>
              <a:t>vería</a:t>
            </a:r>
            <a:r>
              <a:rPr lang="en-US" sz="2800" dirty="0" smtClean="0"/>
              <a:t>.			She would (could) see.</a:t>
            </a:r>
          </a:p>
          <a:p>
            <a:pPr marL="0" indent="0">
              <a:buNone/>
            </a:pPr>
            <a:r>
              <a:rPr lang="en-US" sz="2800" dirty="0" err="1" smtClean="0"/>
              <a:t>Iríamos</a:t>
            </a:r>
            <a:r>
              <a:rPr lang="en-US" sz="2800" dirty="0" smtClean="0"/>
              <a:t>.			We would (could) go.</a:t>
            </a:r>
          </a:p>
          <a:p>
            <a:pPr marL="0" indent="0">
              <a:buNone/>
            </a:pPr>
            <a:r>
              <a:rPr lang="en-US" sz="2800" dirty="0" smtClean="0"/>
              <a:t>¿</a:t>
            </a:r>
            <a:r>
              <a:rPr lang="en-US" sz="2800" dirty="0" err="1" smtClean="0"/>
              <a:t>Ayudarían</a:t>
            </a:r>
            <a:r>
              <a:rPr lang="en-US" sz="2800" dirty="0" smtClean="0"/>
              <a:t> </a:t>
            </a:r>
            <a:r>
              <a:rPr lang="en-US" sz="2800" dirty="0" err="1" smtClean="0"/>
              <a:t>Uds</a:t>
            </a:r>
            <a:r>
              <a:rPr lang="en-US" sz="2800" dirty="0" smtClean="0"/>
              <a:t>?		Would (could) you-all help?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8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ontains a subject and a predicate.  May be a complete sentence OR part of a sentence that cannot stand alone as a complete sentence.</a:t>
            </a:r>
          </a:p>
          <a:p>
            <a:r>
              <a:rPr lang="en-US" dirty="0" smtClean="0"/>
              <a:t>Clause as a complete sentence:</a:t>
            </a:r>
          </a:p>
          <a:p>
            <a:pPr lvl="1"/>
            <a:r>
              <a:rPr lang="en-US" dirty="0" smtClean="0"/>
              <a:t>John eats ice cream.</a:t>
            </a:r>
          </a:p>
          <a:p>
            <a:pPr lvl="1"/>
            <a:r>
              <a:rPr lang="en-US" dirty="0" smtClean="0"/>
              <a:t>Subject = John</a:t>
            </a:r>
          </a:p>
          <a:p>
            <a:pPr lvl="1"/>
            <a:r>
              <a:rPr lang="en-US" dirty="0" smtClean="0"/>
              <a:t>Verb = eats</a:t>
            </a:r>
          </a:p>
          <a:p>
            <a:pPr lvl="1"/>
            <a:r>
              <a:rPr lang="en-US" dirty="0" smtClean="0"/>
              <a:t>Predicate = eats ice cream</a:t>
            </a:r>
          </a:p>
        </p:txBody>
      </p:sp>
    </p:spTree>
    <p:extLst>
      <p:ext uri="{BB962C8B-B14F-4D97-AF65-F5344CB8AC3E}">
        <p14:creationId xmlns:p14="http://schemas.microsoft.com/office/powerpoint/2010/main" val="31681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Clause that cannot stand alone as a sentence</a:t>
            </a:r>
          </a:p>
          <a:p>
            <a:pPr lvl="1"/>
            <a:r>
              <a:rPr lang="en-US" dirty="0" smtClean="0"/>
              <a:t>Carmen hopes that Dora travels safely.</a:t>
            </a:r>
          </a:p>
          <a:p>
            <a:pPr marL="457200" lvl="1" indent="0">
              <a:buNone/>
            </a:pPr>
            <a:r>
              <a:rPr lang="en-US" dirty="0" smtClean="0"/>
              <a:t>There are 2 clauses in this example: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Carmen hopes </a:t>
            </a:r>
            <a:r>
              <a:rPr lang="en-US" dirty="0" smtClean="0"/>
              <a:t>(this could be a complete sentence on its own)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that Dora travels safely</a:t>
            </a:r>
            <a:r>
              <a:rPr lang="en-US" dirty="0" smtClean="0"/>
              <a:t>. (this cannot stand alone as a sentence…it is dependent upon the previous clause)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5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i="1" dirty="0"/>
              <a:t>Carmen hopes </a:t>
            </a:r>
            <a:r>
              <a:rPr lang="en-US" dirty="0"/>
              <a:t>(this could be a complete sentence on its own) </a:t>
            </a:r>
            <a:endParaRPr lang="en-US" dirty="0" smtClean="0"/>
          </a:p>
          <a:p>
            <a:pPr marL="742950" lvl="2" indent="-342900"/>
            <a:r>
              <a:rPr lang="en-US" dirty="0" smtClean="0"/>
              <a:t>subject = Carmen</a:t>
            </a:r>
          </a:p>
          <a:p>
            <a:pPr marL="742950" lvl="2" indent="-342900"/>
            <a:r>
              <a:rPr lang="en-US" dirty="0" smtClean="0"/>
              <a:t>verb = hopes</a:t>
            </a:r>
          </a:p>
          <a:p>
            <a:pPr marL="742950" lvl="2" indent="-342900"/>
            <a:r>
              <a:rPr lang="en-US" dirty="0" smtClean="0"/>
              <a:t>predicate = hopes</a:t>
            </a:r>
          </a:p>
          <a:p>
            <a:pPr marL="742950" lvl="2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8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i="1" dirty="0"/>
              <a:t>that Dora travels safely</a:t>
            </a:r>
            <a:r>
              <a:rPr lang="en-US" dirty="0"/>
              <a:t>. (this cannot stand alone as a sentence…it is dependent upon the </a:t>
            </a:r>
            <a:r>
              <a:rPr lang="en-US" dirty="0" smtClean="0"/>
              <a:t>information in the previous </a:t>
            </a:r>
            <a:r>
              <a:rPr lang="en-US" dirty="0"/>
              <a:t>clause)</a:t>
            </a:r>
          </a:p>
          <a:p>
            <a:pPr marL="0" indent="0">
              <a:buNone/>
            </a:pPr>
            <a:r>
              <a:rPr lang="en-US" dirty="0" smtClean="0"/>
              <a:t>       subject = Dora</a:t>
            </a:r>
          </a:p>
          <a:p>
            <a:pPr marL="0" indent="0">
              <a:buNone/>
            </a:pPr>
            <a:r>
              <a:rPr lang="en-US" dirty="0" smtClean="0"/>
              <a:t>       verb = travels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predicate = travels safely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conjugate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the verb to a form to match the subject doing the action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err="1" smtClean="0"/>
              <a:t>Hablar</a:t>
            </a:r>
            <a:r>
              <a:rPr lang="en-US" dirty="0" smtClean="0"/>
              <a:t>=to talk, speak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err="1" smtClean="0"/>
              <a:t>habl</a:t>
            </a:r>
            <a:r>
              <a:rPr lang="en-US" b="1" u="sng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.		I </a:t>
            </a:r>
            <a:r>
              <a:rPr lang="en-US" u="sng" dirty="0" smtClean="0"/>
              <a:t>spea</a:t>
            </a:r>
            <a:r>
              <a:rPr lang="en-US" u="sng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Spanish.</a:t>
            </a:r>
          </a:p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u="sng" dirty="0" err="1" smtClean="0"/>
              <a:t>habl</a:t>
            </a:r>
            <a:r>
              <a:rPr lang="en-US" b="1" u="sng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alemán</a:t>
            </a:r>
            <a:r>
              <a:rPr lang="en-US" dirty="0" smtClean="0"/>
              <a:t>.  		She </a:t>
            </a:r>
            <a:r>
              <a:rPr lang="en-US" u="sng" dirty="0" smtClean="0"/>
              <a:t>speak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German.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2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who or what receiving the action substituted with a pronoun</a:t>
            </a:r>
          </a:p>
          <a:p>
            <a:pPr lvl="1"/>
            <a:r>
              <a:rPr lang="en-US" dirty="0" smtClean="0"/>
              <a:t>Bob eats pizza.   	Bob </a:t>
            </a:r>
            <a:r>
              <a:rPr lang="en-US" dirty="0" smtClean="0"/>
              <a:t>eats </a:t>
            </a:r>
            <a:r>
              <a:rPr lang="en-US" i="1" dirty="0" smtClean="0"/>
              <a:t>it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pizza = direct object	</a:t>
            </a:r>
          </a:p>
          <a:p>
            <a:pPr lvl="2"/>
            <a:r>
              <a:rPr lang="en-US" dirty="0" smtClean="0"/>
              <a:t>it = direct object pronoun	</a:t>
            </a:r>
          </a:p>
          <a:p>
            <a:pPr lvl="1"/>
            <a:r>
              <a:rPr lang="en-US" dirty="0" smtClean="0"/>
              <a:t>Bob come pizza. 	Bob </a:t>
            </a:r>
            <a:r>
              <a:rPr lang="en-US" i="1" dirty="0" smtClean="0"/>
              <a:t>la</a:t>
            </a:r>
            <a:r>
              <a:rPr lang="en-US" dirty="0" smtClean="0"/>
              <a:t> come.</a:t>
            </a:r>
          </a:p>
          <a:p>
            <a:pPr lvl="2"/>
            <a:r>
              <a:rPr lang="en-US" dirty="0" smtClean="0"/>
              <a:t>pizza = direct object</a:t>
            </a:r>
          </a:p>
          <a:p>
            <a:pPr lvl="2"/>
            <a:r>
              <a:rPr lang="en-US" dirty="0" smtClean="0"/>
              <a:t>la = direct object pronoun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2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Object Pronoun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	</a:t>
            </a:r>
            <a:r>
              <a:rPr lang="en-US" i="1" dirty="0" smtClean="0"/>
              <a:t>me</a:t>
            </a:r>
            <a:r>
              <a:rPr lang="en-US" dirty="0" smtClean="0"/>
              <a:t>			</a:t>
            </a:r>
            <a:r>
              <a:rPr lang="en-US" dirty="0" err="1" smtClean="0"/>
              <a:t>nos</a:t>
            </a:r>
            <a:r>
              <a:rPr lang="en-US" dirty="0"/>
              <a:t>	</a:t>
            </a:r>
            <a:r>
              <a:rPr lang="en-US" i="1" dirty="0" smtClean="0"/>
              <a:t>us</a:t>
            </a:r>
          </a:p>
          <a:p>
            <a:pPr marL="0" indent="0">
              <a:buNone/>
            </a:pPr>
            <a:r>
              <a:rPr lang="en-US" dirty="0" err="1" smtClean="0"/>
              <a:t>te</a:t>
            </a:r>
            <a:r>
              <a:rPr lang="en-US" dirty="0" smtClean="0"/>
              <a:t>	</a:t>
            </a:r>
            <a:r>
              <a:rPr lang="en-US" i="1" dirty="0" smtClean="0"/>
              <a:t>you</a:t>
            </a:r>
          </a:p>
          <a:p>
            <a:pPr marL="0" indent="0">
              <a:buNone/>
            </a:pPr>
            <a:r>
              <a:rPr lang="en-US" dirty="0" smtClean="0"/>
              <a:t>lo	</a:t>
            </a:r>
            <a:r>
              <a:rPr lang="en-US" i="1" dirty="0" smtClean="0"/>
              <a:t>him, it</a:t>
            </a:r>
            <a:r>
              <a:rPr lang="en-US" dirty="0" smtClean="0"/>
              <a:t>		</a:t>
            </a:r>
            <a:r>
              <a:rPr lang="en-US" dirty="0" err="1" smtClean="0"/>
              <a:t>los</a:t>
            </a:r>
            <a:r>
              <a:rPr lang="en-US" dirty="0" smtClean="0"/>
              <a:t>	</a:t>
            </a:r>
            <a:r>
              <a:rPr lang="en-US" i="1" dirty="0" smtClean="0"/>
              <a:t>them</a:t>
            </a:r>
          </a:p>
          <a:p>
            <a:pPr marL="0" indent="0">
              <a:buNone/>
            </a:pPr>
            <a:r>
              <a:rPr lang="en-US" dirty="0" smtClean="0"/>
              <a:t>la	</a:t>
            </a:r>
            <a:r>
              <a:rPr lang="en-US" i="1" dirty="0" smtClean="0"/>
              <a:t>her, it</a:t>
            </a:r>
            <a:r>
              <a:rPr lang="en-US" dirty="0" smtClean="0"/>
              <a:t>		las	</a:t>
            </a:r>
            <a:r>
              <a:rPr lang="en-US" i="1" dirty="0" smtClean="0"/>
              <a:t>them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829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Object Pronoun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Before the conjugated verb</a:t>
            </a:r>
          </a:p>
          <a:p>
            <a:pPr lvl="2"/>
            <a:r>
              <a:rPr lang="en-US" dirty="0" smtClean="0"/>
              <a:t>Bob </a:t>
            </a:r>
            <a:r>
              <a:rPr lang="en-US" i="1" dirty="0" smtClean="0"/>
              <a:t>la</a:t>
            </a:r>
            <a:r>
              <a:rPr lang="en-US" dirty="0" smtClean="0"/>
              <a:t> come.		Bob eats it (pizza).</a:t>
            </a:r>
          </a:p>
          <a:p>
            <a:pPr marL="914400" lvl="2" indent="0">
              <a:buNone/>
            </a:pPr>
            <a:r>
              <a:rPr lang="en-US" b="1" dirty="0" smtClean="0"/>
              <a:t>Attached to the end of an infinitive</a:t>
            </a:r>
          </a:p>
          <a:p>
            <a:pPr lvl="2"/>
            <a:r>
              <a:rPr lang="en-US" dirty="0" smtClean="0"/>
              <a:t>Bob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comer</a:t>
            </a:r>
            <a:r>
              <a:rPr lang="en-US" i="1" dirty="0" err="1" smtClean="0"/>
              <a:t>la</a:t>
            </a:r>
            <a:r>
              <a:rPr lang="en-US" dirty="0" smtClean="0"/>
              <a:t>.		Bob is going to eat it.</a:t>
            </a:r>
          </a:p>
          <a:p>
            <a:pPr marL="914400" lvl="2" indent="0">
              <a:buNone/>
            </a:pPr>
            <a:r>
              <a:rPr lang="en-US" b="1" dirty="0" smtClean="0"/>
              <a:t>Attached to the end of the present participle</a:t>
            </a:r>
          </a:p>
          <a:p>
            <a:pPr lvl="2"/>
            <a:r>
              <a:rPr lang="en-US" dirty="0" smtClean="0"/>
              <a:t>Bob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comiéndo</a:t>
            </a:r>
            <a:r>
              <a:rPr lang="en-US" i="1" dirty="0" err="1" smtClean="0"/>
              <a:t>la</a:t>
            </a:r>
            <a:r>
              <a:rPr lang="en-US" dirty="0" smtClean="0"/>
              <a:t>.	Bob is eating it.</a:t>
            </a:r>
          </a:p>
          <a:p>
            <a:pPr marL="914400" lvl="2" indent="0">
              <a:buNone/>
            </a:pPr>
            <a:r>
              <a:rPr lang="en-US" b="1" dirty="0" smtClean="0"/>
              <a:t>Attached to the end of an affirmative command</a:t>
            </a:r>
          </a:p>
          <a:p>
            <a:pPr lvl="2"/>
            <a:r>
              <a:rPr lang="en-US" dirty="0" smtClean="0"/>
              <a:t>Bob, ¡</a:t>
            </a:r>
            <a:r>
              <a:rPr lang="en-US" dirty="0" err="1" smtClean="0"/>
              <a:t>cóme</a:t>
            </a:r>
            <a:r>
              <a:rPr lang="en-US" i="1" dirty="0" err="1" smtClean="0"/>
              <a:t>la</a:t>
            </a:r>
            <a:r>
              <a:rPr lang="en-US" dirty="0" smtClean="0"/>
              <a:t>!		Bob, eat it!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or for whom the action is being done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me	to/for me			</a:t>
            </a:r>
            <a:r>
              <a:rPr lang="en-US" sz="2400" dirty="0" err="1" smtClean="0"/>
              <a:t>nos</a:t>
            </a:r>
            <a:r>
              <a:rPr lang="en-US" sz="2400" dirty="0" smtClean="0"/>
              <a:t> 	to/for us</a:t>
            </a:r>
          </a:p>
          <a:p>
            <a:pPr marL="0" indent="0">
              <a:buNone/>
            </a:pPr>
            <a:r>
              <a:rPr lang="en-US" sz="2400" dirty="0" err="1" smtClean="0"/>
              <a:t>te</a:t>
            </a:r>
            <a:r>
              <a:rPr lang="en-US" sz="2400" dirty="0" smtClean="0"/>
              <a:t>	to/for you</a:t>
            </a:r>
          </a:p>
          <a:p>
            <a:pPr marL="0" indent="0">
              <a:buNone/>
            </a:pPr>
            <a:r>
              <a:rPr lang="en-US" sz="2400" dirty="0" smtClean="0"/>
              <a:t>le	to/for him/her/you		les	to/for them/you-all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*Placement rules are the same as for Direct Object Pronouns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832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Object Pronoun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Linda </a:t>
            </a:r>
            <a:r>
              <a:rPr lang="en-US" i="1" dirty="0" smtClean="0"/>
              <a:t>me</a:t>
            </a:r>
            <a:r>
              <a:rPr lang="en-US" dirty="0" smtClean="0"/>
              <a:t> da el </a:t>
            </a:r>
            <a:r>
              <a:rPr lang="en-US" dirty="0" err="1" smtClean="0"/>
              <a:t>regalo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Linda gives the gift </a:t>
            </a:r>
            <a:r>
              <a:rPr lang="en-US" i="1" dirty="0" smtClean="0"/>
              <a:t>to 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Juan </a:t>
            </a:r>
            <a:r>
              <a:rPr lang="en-US" i="1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paga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Juan is paying </a:t>
            </a:r>
            <a:r>
              <a:rPr lang="en-US" i="1" dirty="0" smtClean="0"/>
              <a:t>for you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7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Object Pronoun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IOP is often repeated with a prepositional phrase to repeat/clarify/emphasize to or for whom the action is being done.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Linda </a:t>
            </a:r>
            <a:r>
              <a:rPr lang="en-US" i="1" dirty="0"/>
              <a:t>me</a:t>
            </a:r>
            <a:r>
              <a:rPr lang="en-US" dirty="0"/>
              <a:t> da el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b="1" i="1" dirty="0" smtClean="0"/>
              <a:t>a </a:t>
            </a:r>
            <a:r>
              <a:rPr lang="en-US" b="1" i="1" dirty="0" err="1" smtClean="0"/>
              <a:t>mí</a:t>
            </a:r>
            <a:r>
              <a:rPr lang="en-US" dirty="0" smtClean="0"/>
              <a:t>.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Linda gives the gift </a:t>
            </a:r>
            <a:r>
              <a:rPr lang="en-US" i="1" dirty="0"/>
              <a:t>to 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Juan </a:t>
            </a:r>
            <a:r>
              <a:rPr lang="en-US" i="1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paga</a:t>
            </a:r>
            <a:r>
              <a:rPr lang="en-US" dirty="0" smtClean="0"/>
              <a:t> </a:t>
            </a:r>
            <a:r>
              <a:rPr lang="en-US" b="1" i="1" dirty="0" err="1" smtClean="0"/>
              <a:t>por</a:t>
            </a:r>
            <a:r>
              <a:rPr lang="en-US" b="1" i="1" dirty="0" smtClean="0"/>
              <a:t> </a:t>
            </a:r>
            <a:r>
              <a:rPr lang="en-US" b="1" i="1" dirty="0" err="1" smtClean="0"/>
              <a:t>ti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Juan is paying </a:t>
            </a:r>
            <a:r>
              <a:rPr lang="en-US" i="1" dirty="0"/>
              <a:t>for you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Indicates how and when an action takes place</a:t>
            </a:r>
          </a:p>
          <a:p>
            <a:pPr marL="0" indent="0">
              <a:buNone/>
            </a:pPr>
            <a:r>
              <a:rPr lang="en-US" dirty="0" smtClean="0"/>
              <a:t>	3 types: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 (fem) + -</a:t>
            </a:r>
            <a:r>
              <a:rPr lang="en-US" dirty="0" err="1" smtClean="0"/>
              <a:t>mente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 + noun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adverbial expressions (time, frequency, how)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adjective (fem) + -</a:t>
            </a:r>
            <a:r>
              <a:rPr lang="en-US" dirty="0" err="1"/>
              <a:t>mente</a:t>
            </a:r>
            <a:endParaRPr lang="en-US" dirty="0"/>
          </a:p>
          <a:p>
            <a:pPr lvl="1"/>
            <a:r>
              <a:rPr lang="en-US" dirty="0" err="1" smtClean="0"/>
              <a:t>contento→content</a:t>
            </a:r>
            <a:r>
              <a:rPr lang="en-US" i="1" dirty="0" err="1" smtClean="0"/>
              <a:t>a</a:t>
            </a:r>
            <a:r>
              <a:rPr lang="en-US" dirty="0" err="1" smtClean="0"/>
              <a:t>→contentamente</a:t>
            </a:r>
            <a:endParaRPr lang="en-US" dirty="0" smtClean="0"/>
          </a:p>
          <a:p>
            <a:pPr lvl="1"/>
            <a:r>
              <a:rPr lang="en-US" dirty="0" err="1" smtClean="0"/>
              <a:t>interesante→interesante→interesantemente</a:t>
            </a:r>
            <a:endParaRPr lang="en-US" dirty="0" smtClean="0"/>
          </a:p>
          <a:p>
            <a:pPr lvl="1"/>
            <a:r>
              <a:rPr lang="en-US" dirty="0" err="1" smtClean="0"/>
              <a:t>popular→popular→popularmente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/>
              <a:t>c</a:t>
            </a:r>
            <a:r>
              <a:rPr lang="en-US" dirty="0" smtClean="0"/>
              <a:t>on + noun</a:t>
            </a:r>
          </a:p>
          <a:p>
            <a:pPr marL="400050" lvl="1" indent="0">
              <a:buNone/>
            </a:pPr>
            <a:r>
              <a:rPr lang="en-US" dirty="0" smtClean="0"/>
              <a:t>con </a:t>
            </a:r>
            <a:r>
              <a:rPr lang="en-US" dirty="0" err="1" smtClean="0"/>
              <a:t>frecuencia</a:t>
            </a:r>
            <a:r>
              <a:rPr lang="en-US" dirty="0" smtClean="0"/>
              <a:t> = frequently (with frequency)</a:t>
            </a:r>
          </a:p>
          <a:p>
            <a:pPr marL="400050" lvl="1" indent="0">
              <a:buNone/>
            </a:pPr>
            <a:r>
              <a:rPr lang="en-US" dirty="0"/>
              <a:t>c</a:t>
            </a:r>
            <a:r>
              <a:rPr lang="en-US" dirty="0" smtClean="0"/>
              <a:t>on </a:t>
            </a:r>
            <a:r>
              <a:rPr lang="en-US" dirty="0" err="1" smtClean="0"/>
              <a:t>felicidad</a:t>
            </a:r>
            <a:r>
              <a:rPr lang="en-US" dirty="0" smtClean="0"/>
              <a:t> = happily (with happiness)</a:t>
            </a:r>
          </a:p>
          <a:p>
            <a:pPr marL="400050" lvl="1" indent="0">
              <a:buNone/>
            </a:pPr>
            <a:r>
              <a:rPr lang="en-US" dirty="0" smtClean="0"/>
              <a:t>con </a:t>
            </a:r>
            <a:r>
              <a:rPr lang="en-US" dirty="0" err="1" smtClean="0"/>
              <a:t>cuidado</a:t>
            </a:r>
            <a:r>
              <a:rPr lang="en-US" dirty="0" smtClean="0"/>
              <a:t> = carefully  (with care)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1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adverbial expressions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98977"/>
              </p:ext>
            </p:extLst>
          </p:nvPr>
        </p:nvGraphicFramePr>
        <p:xfrm>
          <a:off x="1066800" y="2971800"/>
          <a:ext cx="60960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menudo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tiempo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veces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sometimes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 </a:t>
                      </a:r>
                      <a:r>
                        <a:rPr lang="en-US" dirty="0" err="1" smtClean="0"/>
                        <a:t>vez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cuando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 and then; once in a while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aquel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entonces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that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el </a:t>
                      </a:r>
                      <a:r>
                        <a:rPr lang="en-US" dirty="0" err="1" smtClean="0"/>
                        <a:t>acto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immediately; on the spot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81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grammatical unit of one or more words that expresses an independent statement, question, request, command, exclamation, etc., and that typically has a subject as well as a </a:t>
            </a:r>
            <a:r>
              <a:rPr lang="en-US" dirty="0" smtClean="0"/>
              <a:t>predicate... (Source:  www.dictionary.com)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Juan </a:t>
            </a:r>
            <a:r>
              <a:rPr lang="en-US" dirty="0" err="1" smtClean="0"/>
              <a:t>estudia</a:t>
            </a:r>
            <a:r>
              <a:rPr lang="en-US" dirty="0" smtClean="0"/>
              <a:t>.	</a:t>
            </a:r>
            <a:r>
              <a:rPr lang="en-US" i="1" dirty="0" smtClean="0"/>
              <a:t>Juan studies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Juan=subject	</a:t>
            </a:r>
            <a:r>
              <a:rPr lang="en-US" dirty="0" err="1" smtClean="0"/>
              <a:t>estudia</a:t>
            </a:r>
            <a:r>
              <a:rPr lang="en-US" dirty="0" smtClean="0"/>
              <a:t>=verb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nadan</a:t>
            </a:r>
            <a:r>
              <a:rPr lang="en-US" dirty="0" smtClean="0"/>
              <a:t>.	</a:t>
            </a:r>
            <a:r>
              <a:rPr lang="en-US" i="1" dirty="0" smtClean="0"/>
              <a:t>They swim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=subject	</a:t>
            </a:r>
            <a:r>
              <a:rPr lang="en-US" dirty="0" err="1" smtClean="0"/>
              <a:t>nadan</a:t>
            </a:r>
            <a:r>
              <a:rPr lang="en-US" dirty="0" smtClean="0"/>
              <a:t>=verb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9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35088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escondidas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secretly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propósito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apenas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hardly; scarcely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this; like so; in this way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bastante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sufficiently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almost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 </a:t>
                      </a:r>
                      <a:r>
                        <a:rPr lang="en-US" dirty="0" err="1" smtClean="0"/>
                        <a:t>costumbre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hábilmente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skillfully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 </a:t>
                      </a:r>
                      <a:r>
                        <a:rPr lang="en-US" dirty="0" err="1" smtClean="0"/>
                        <a:t>improviso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unexpectedly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casualidad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chance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2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whether a noun or adjective is singular or plural</a:t>
            </a:r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/>
              <a:t>Singular nouns: 		el </a:t>
            </a:r>
            <a:r>
              <a:rPr lang="en-US" dirty="0" err="1" smtClean="0"/>
              <a:t>chico</a:t>
            </a:r>
            <a:r>
              <a:rPr lang="en-US" dirty="0" smtClean="0"/>
              <a:t>		la </a:t>
            </a:r>
            <a:r>
              <a:rPr lang="en-US" dirty="0" err="1" smtClean="0"/>
              <a:t>chica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Plural nouns:		los </a:t>
            </a:r>
            <a:r>
              <a:rPr lang="en-US" dirty="0" err="1" smtClean="0"/>
              <a:t>chicos</a:t>
            </a:r>
            <a:r>
              <a:rPr lang="en-US" dirty="0" smtClean="0"/>
              <a:t>		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chicas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Singular adjectives: 	alto			</a:t>
            </a:r>
            <a:r>
              <a:rPr lang="en-US" dirty="0" err="1" smtClean="0"/>
              <a:t>alta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Plural adjectives:	altos			</a:t>
            </a:r>
            <a:r>
              <a:rPr lang="en-US" dirty="0" err="1" smtClean="0"/>
              <a:t>altas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6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1998</Words>
  <Application>Microsoft Office PowerPoint</Application>
  <PresentationFormat>On-screen Show (4:3)</PresentationFormat>
  <Paragraphs>570</Paragraphs>
  <Slides>80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3" baseType="lpstr">
      <vt:lpstr>Arial</vt:lpstr>
      <vt:lpstr>Calibri</vt:lpstr>
      <vt:lpstr>Office Theme</vt:lpstr>
      <vt:lpstr>Grammatical Terminology</vt:lpstr>
      <vt:lpstr>1.  Infinitive</vt:lpstr>
      <vt:lpstr>Subject</vt:lpstr>
      <vt:lpstr>Subject pronoun</vt:lpstr>
      <vt:lpstr>Verb</vt:lpstr>
      <vt:lpstr>Adjective</vt:lpstr>
      <vt:lpstr>To conjugate</vt:lpstr>
      <vt:lpstr>Sentence</vt:lpstr>
      <vt:lpstr>Number</vt:lpstr>
      <vt:lpstr>Gender</vt:lpstr>
      <vt:lpstr>Noun/Adjective agreement</vt:lpstr>
      <vt:lpstr>Subject/Verb Agreement</vt:lpstr>
      <vt:lpstr>Stem/Root</vt:lpstr>
      <vt:lpstr>Regular/Irregular verb</vt:lpstr>
      <vt:lpstr>Regular/Irregular verb</vt:lpstr>
      <vt:lpstr>Regular/Irregular verb</vt:lpstr>
      <vt:lpstr>Regular/Irregular verb</vt:lpstr>
      <vt:lpstr>Regular/Irregular verb</vt:lpstr>
      <vt:lpstr>Regular/Irregular verb</vt:lpstr>
      <vt:lpstr>Regular/Irregular verb</vt:lpstr>
      <vt:lpstr>Present Tense (indicative)</vt:lpstr>
      <vt:lpstr>Present Tense (indicative)</vt:lpstr>
      <vt:lpstr>Formal/Informal</vt:lpstr>
      <vt:lpstr>Formal/Informal</vt:lpstr>
      <vt:lpstr>Formal/Informal</vt:lpstr>
      <vt:lpstr>Formal/Informal</vt:lpstr>
      <vt:lpstr>Formal/Informal</vt:lpstr>
      <vt:lpstr>Interrogatives</vt:lpstr>
      <vt:lpstr>Interrogatives</vt:lpstr>
      <vt:lpstr>Interrogatives</vt:lpstr>
      <vt:lpstr>Interrogatives</vt:lpstr>
      <vt:lpstr>Interrogatives</vt:lpstr>
      <vt:lpstr>Interrogatives</vt:lpstr>
      <vt:lpstr>Interrogatives</vt:lpstr>
      <vt:lpstr>Interrogatives</vt:lpstr>
      <vt:lpstr>Interrogatives</vt:lpstr>
      <vt:lpstr>Cognate/False Cognate</vt:lpstr>
      <vt:lpstr>Cognate/False Cognate</vt:lpstr>
      <vt:lpstr>Word Order</vt:lpstr>
      <vt:lpstr>Stem-changing Verbs  (a.k.a boot/shoe/whale verbs)</vt:lpstr>
      <vt:lpstr>Stem-changing Verbs  (a.k.a boot/shoe/whale verbs)</vt:lpstr>
      <vt:lpstr>Stem-changing Verbs  (a.k.a boot/shoe/whale verbs)</vt:lpstr>
      <vt:lpstr>Stem-changing Verbs  (a.k.a boot/shoe/whale verbs)</vt:lpstr>
      <vt:lpstr>Stem-changing Verbs  (a.k.a boot/shoe/whale verbs)</vt:lpstr>
      <vt:lpstr>Acabar de + infinitive</vt:lpstr>
      <vt:lpstr>Ir + a + infinitive</vt:lpstr>
      <vt:lpstr>Present participle</vt:lpstr>
      <vt:lpstr>Present participle</vt:lpstr>
      <vt:lpstr>Present participle</vt:lpstr>
      <vt:lpstr>Present participle</vt:lpstr>
      <vt:lpstr>Present Progressive Tense</vt:lpstr>
      <vt:lpstr>Verb Tense</vt:lpstr>
      <vt:lpstr>Spelling Change Verb</vt:lpstr>
      <vt:lpstr>Preterite</vt:lpstr>
      <vt:lpstr>Imperfect</vt:lpstr>
      <vt:lpstr>Reflexive verbs</vt:lpstr>
      <vt:lpstr>Reflexive verbs</vt:lpstr>
      <vt:lpstr>Reflexive Object Pronoun</vt:lpstr>
      <vt:lpstr>Reflexive Object Pronoun</vt:lpstr>
      <vt:lpstr>Diacritical Accent Marks</vt:lpstr>
      <vt:lpstr>Future Tense</vt:lpstr>
      <vt:lpstr>Future Tense</vt:lpstr>
      <vt:lpstr>Future Tense</vt:lpstr>
      <vt:lpstr>Conditional Tense</vt:lpstr>
      <vt:lpstr>Conditional Tense</vt:lpstr>
      <vt:lpstr>Clause</vt:lpstr>
      <vt:lpstr>Clause</vt:lpstr>
      <vt:lpstr>Clause</vt:lpstr>
      <vt:lpstr>Clause</vt:lpstr>
      <vt:lpstr>Direct Object Pronoun</vt:lpstr>
      <vt:lpstr>Direct Object Pronoun</vt:lpstr>
      <vt:lpstr>Direct Object Pronoun</vt:lpstr>
      <vt:lpstr>Indirect Object Pronoun</vt:lpstr>
      <vt:lpstr>Indirect Object Pronoun</vt:lpstr>
      <vt:lpstr>Indirect Object Pronoun</vt:lpstr>
      <vt:lpstr>Adverb</vt:lpstr>
      <vt:lpstr>Adverb</vt:lpstr>
      <vt:lpstr>Adverb</vt:lpstr>
      <vt:lpstr>Adverb</vt:lpstr>
      <vt:lpstr>Adverb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Grammatical Terminology</dc:title>
  <dc:creator>Marnie Kozielski</dc:creator>
  <cp:lastModifiedBy>Kozielski, Marnie</cp:lastModifiedBy>
  <cp:revision>121</cp:revision>
  <dcterms:created xsi:type="dcterms:W3CDTF">2015-06-03T16:12:45Z</dcterms:created>
  <dcterms:modified xsi:type="dcterms:W3CDTF">2015-09-14T13:15:18Z</dcterms:modified>
</cp:coreProperties>
</file>