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Formal Commands:  </a:t>
            </a:r>
            <a:r>
              <a:rPr lang="en-US" dirty="0" err="1" smtClean="0"/>
              <a:t>Ud</a:t>
            </a:r>
            <a:r>
              <a:rPr lang="en-US" dirty="0" smtClean="0"/>
              <a:t>. &amp; </a:t>
            </a:r>
            <a:r>
              <a:rPr lang="en-US" dirty="0" err="1" smtClean="0"/>
              <a:t>Uds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7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Formal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 Affirmative </a:t>
            </a:r>
            <a:r>
              <a:rPr lang="en-US" sz="2400" dirty="0" err="1" smtClean="0"/>
              <a:t>Ud</a:t>
            </a:r>
            <a:r>
              <a:rPr lang="en-US" sz="2400" dirty="0" smtClean="0"/>
              <a:t>. Commands, use the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person singular form of the present subjunctive (</a:t>
            </a:r>
            <a:r>
              <a:rPr lang="en-US" sz="2400" dirty="0" err="1" smtClean="0"/>
              <a:t>él</a:t>
            </a:r>
            <a:r>
              <a:rPr lang="en-US" sz="2400" dirty="0" smtClean="0"/>
              <a:t>/</a:t>
            </a:r>
            <a:r>
              <a:rPr lang="en-US" sz="2400" dirty="0" err="1" smtClean="0"/>
              <a:t>ella</a:t>
            </a:r>
            <a:r>
              <a:rPr lang="en-US" sz="2400" dirty="0" smtClean="0"/>
              <a:t>/</a:t>
            </a:r>
            <a:r>
              <a:rPr lang="en-US" sz="2400" dirty="0" err="1" smtClean="0"/>
              <a:t>Ud</a:t>
            </a:r>
            <a:r>
              <a:rPr lang="en-US" sz="2400" dirty="0" smtClean="0"/>
              <a:t>. Form)</a:t>
            </a:r>
          </a:p>
          <a:p>
            <a:r>
              <a:rPr lang="en-US" sz="2400" dirty="0" smtClean="0"/>
              <a:t>To make the commands Negative, simply add “No” before the command</a:t>
            </a:r>
          </a:p>
          <a:p>
            <a:r>
              <a:rPr lang="en-US" sz="2400" dirty="0" smtClean="0"/>
              <a:t>EX: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400" b="1" dirty="0" err="1" smtClean="0"/>
              <a:t>Escriba</a:t>
            </a:r>
            <a:r>
              <a:rPr lang="en-US" sz="2400" dirty="0" smtClean="0"/>
              <a:t>.								</a:t>
            </a:r>
            <a:r>
              <a:rPr lang="en-US" sz="2400" i="1" dirty="0" smtClean="0"/>
              <a:t>Write.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400" b="1" dirty="0" smtClean="0"/>
              <a:t>No</a:t>
            </a:r>
            <a:r>
              <a:rPr lang="en-US" sz="2400" dirty="0" smtClean="0"/>
              <a:t> </a:t>
            </a:r>
            <a:r>
              <a:rPr lang="en-US" sz="2400" b="1" dirty="0" err="1"/>
              <a:t>a</a:t>
            </a:r>
            <a:r>
              <a:rPr lang="en-US" sz="2400" b="1" dirty="0" err="1" smtClean="0"/>
              <a:t>yude</a:t>
            </a:r>
            <a:r>
              <a:rPr lang="en-US" sz="2400" b="1" dirty="0" smtClean="0"/>
              <a:t> con el </a:t>
            </a:r>
            <a:r>
              <a:rPr lang="en-US" sz="2400" b="1" dirty="0" err="1" smtClean="0"/>
              <a:t>proyecto</a:t>
            </a:r>
            <a:r>
              <a:rPr lang="en-US" sz="2400" b="1" dirty="0" smtClean="0"/>
              <a:t>.</a:t>
            </a:r>
            <a:r>
              <a:rPr lang="en-US" sz="2400" dirty="0" smtClean="0"/>
              <a:t>		</a:t>
            </a:r>
            <a:r>
              <a:rPr lang="en-US" sz="2400" i="1" dirty="0" smtClean="0"/>
              <a:t>Don’t help with the project.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5080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Formal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Affirmative </a:t>
            </a:r>
            <a:r>
              <a:rPr lang="en-US" sz="2400" dirty="0" err="1" smtClean="0"/>
              <a:t>Uds</a:t>
            </a:r>
            <a:r>
              <a:rPr lang="en-US" sz="2400" dirty="0" smtClean="0"/>
              <a:t>. Commands, use the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person plural form of the present subjunctive (</a:t>
            </a:r>
            <a:r>
              <a:rPr lang="en-US" sz="2400" dirty="0" err="1" smtClean="0"/>
              <a:t>ellos</a:t>
            </a:r>
            <a:r>
              <a:rPr lang="en-US" sz="2400" dirty="0" smtClean="0"/>
              <a:t>/</a:t>
            </a:r>
            <a:r>
              <a:rPr lang="en-US" sz="2400" dirty="0" err="1" smtClean="0"/>
              <a:t>ellas</a:t>
            </a:r>
            <a:r>
              <a:rPr lang="en-US" sz="2400" dirty="0" smtClean="0"/>
              <a:t>/</a:t>
            </a:r>
            <a:r>
              <a:rPr lang="en-US" sz="2400" dirty="0" err="1" smtClean="0"/>
              <a:t>Uds</a:t>
            </a:r>
            <a:r>
              <a:rPr lang="en-US" sz="2400" dirty="0" smtClean="0"/>
              <a:t>. form)</a:t>
            </a:r>
          </a:p>
          <a:p>
            <a:r>
              <a:rPr lang="en-US" sz="2400" dirty="0" smtClean="0"/>
              <a:t>For Negative </a:t>
            </a:r>
            <a:r>
              <a:rPr lang="en-US" sz="2400" dirty="0" err="1" smtClean="0"/>
              <a:t>Uds</a:t>
            </a:r>
            <a:r>
              <a:rPr lang="en-US" sz="2400" dirty="0" smtClean="0"/>
              <a:t>. Commands, simply add “No” before the command.</a:t>
            </a:r>
          </a:p>
          <a:p>
            <a:r>
              <a:rPr lang="en-US" sz="2400" dirty="0" smtClean="0"/>
              <a:t>EX:</a:t>
            </a:r>
          </a:p>
          <a:p>
            <a:pPr marL="914400" lvl="2" indent="0">
              <a:buNone/>
            </a:pPr>
            <a:r>
              <a:rPr lang="en-US" sz="1800" b="1" dirty="0" err="1" smtClean="0"/>
              <a:t>Respondan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por</a:t>
            </a:r>
            <a:r>
              <a:rPr lang="en-US" sz="1800" b="1" dirty="0" smtClean="0"/>
              <a:t> favor.</a:t>
            </a:r>
            <a:r>
              <a:rPr lang="en-US" sz="1800" dirty="0" smtClean="0"/>
              <a:t>			</a:t>
            </a:r>
            <a:r>
              <a:rPr lang="en-US" sz="1800" i="1" dirty="0" smtClean="0"/>
              <a:t>Please respond.</a:t>
            </a:r>
          </a:p>
          <a:p>
            <a:pPr marL="914400" lvl="2" indent="0">
              <a:buNone/>
            </a:pPr>
            <a:r>
              <a:rPr lang="en-US" sz="1800" b="1" dirty="0" smtClean="0"/>
              <a:t>No </a:t>
            </a:r>
            <a:r>
              <a:rPr lang="en-US" sz="1800" b="1" dirty="0" err="1" smtClean="0"/>
              <a:t>miren</a:t>
            </a:r>
            <a:r>
              <a:rPr lang="en-US" sz="1800" b="1" dirty="0" smtClean="0"/>
              <a:t> la </a:t>
            </a:r>
            <a:r>
              <a:rPr lang="en-US" sz="1800" b="1" dirty="0" err="1" smtClean="0"/>
              <a:t>película</a:t>
            </a:r>
            <a:r>
              <a:rPr lang="en-US" sz="1800" b="1" dirty="0" smtClean="0"/>
              <a:t>.</a:t>
            </a:r>
            <a:r>
              <a:rPr lang="en-US" sz="1800" dirty="0" smtClean="0"/>
              <a:t>			</a:t>
            </a:r>
            <a:r>
              <a:rPr lang="en-US" sz="1800" i="1" dirty="0" smtClean="0"/>
              <a:t>Don’t watch the movie (all of you).</a:t>
            </a: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814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Formal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For affirmative Commands, object pronouns are attached to the end of the verb.</a:t>
            </a:r>
          </a:p>
          <a:p>
            <a:r>
              <a:rPr lang="en-US" sz="2400" dirty="0" smtClean="0"/>
              <a:t>For Negative Commands, object pronouns must be placed before the verb.</a:t>
            </a:r>
          </a:p>
          <a:p>
            <a:r>
              <a:rPr lang="en-US" sz="2400" dirty="0" smtClean="0"/>
              <a:t>EX:</a:t>
            </a:r>
          </a:p>
          <a:p>
            <a:pPr marL="457200" lvl="1" indent="0">
              <a:buNone/>
            </a:pPr>
            <a:r>
              <a:rPr lang="en-US" sz="2000" b="1" dirty="0" err="1" smtClean="0"/>
              <a:t>Escríbame</a:t>
            </a:r>
            <a:r>
              <a:rPr lang="en-US" sz="2000" b="1" dirty="0" smtClean="0"/>
              <a:t> pronto.	</a:t>
            </a:r>
            <a:r>
              <a:rPr lang="en-US" sz="2000" dirty="0" smtClean="0"/>
              <a:t>			</a:t>
            </a:r>
            <a:r>
              <a:rPr lang="en-US" sz="2000" i="1" dirty="0" smtClean="0"/>
              <a:t>Write to me soon.</a:t>
            </a:r>
          </a:p>
          <a:p>
            <a:pPr marL="457200" lvl="1" indent="0">
              <a:buNone/>
            </a:pPr>
            <a:r>
              <a:rPr lang="en-US" sz="2000" b="1" dirty="0" smtClean="0"/>
              <a:t>No me </a:t>
            </a:r>
            <a:r>
              <a:rPr lang="en-US" sz="2000" b="1" dirty="0" err="1" smtClean="0"/>
              <a:t>escriba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inglés</a:t>
            </a:r>
            <a:r>
              <a:rPr lang="en-US" sz="2000" b="1" dirty="0" smtClean="0"/>
              <a:t>.</a:t>
            </a:r>
            <a:r>
              <a:rPr lang="en-US" sz="2000" dirty="0" smtClean="0"/>
              <a:t>		</a:t>
            </a:r>
            <a:r>
              <a:rPr lang="en-US" sz="2000" i="1" dirty="0" smtClean="0"/>
              <a:t>Don’t write to me in English.</a:t>
            </a:r>
          </a:p>
          <a:p>
            <a:pPr marL="457200" lvl="1" indent="0">
              <a:buNone/>
            </a:pPr>
            <a:r>
              <a:rPr lang="en-US" sz="2000" b="1" dirty="0" err="1" smtClean="0"/>
              <a:t>Pásenmelos</a:t>
            </a:r>
            <a:r>
              <a:rPr lang="en-US" sz="2000" b="1" dirty="0" smtClean="0"/>
              <a:t>.	</a:t>
            </a:r>
            <a:r>
              <a:rPr lang="en-US" sz="2000" dirty="0" smtClean="0"/>
              <a:t>				</a:t>
            </a:r>
            <a:r>
              <a:rPr lang="en-US" sz="2000" i="1" dirty="0" smtClean="0"/>
              <a:t>Pass them to me (all of you).</a:t>
            </a:r>
          </a:p>
          <a:p>
            <a:pPr marL="457200" lvl="1" indent="0">
              <a:buNone/>
            </a:pPr>
            <a:r>
              <a:rPr lang="en-US" sz="2000" b="1" dirty="0" smtClean="0"/>
              <a:t>No me </a:t>
            </a:r>
            <a:r>
              <a:rPr lang="en-US" sz="2000" b="1" dirty="0" err="1" smtClean="0"/>
              <a:t>los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pasen</a:t>
            </a:r>
            <a:r>
              <a:rPr lang="en-US" sz="2000" b="1" dirty="0" smtClean="0"/>
              <a:t>.</a:t>
            </a:r>
            <a:r>
              <a:rPr lang="en-US" sz="2000" dirty="0" smtClean="0"/>
              <a:t>				</a:t>
            </a:r>
            <a:r>
              <a:rPr lang="en-US" sz="2000" i="1" dirty="0" smtClean="0"/>
              <a:t>Don’t them to me (all of you).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64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9</TotalTime>
  <Words>127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Formal Commands:  Ud. &amp; Uds.</vt:lpstr>
      <vt:lpstr>Formal Commands</vt:lpstr>
      <vt:lpstr>Formal Commands</vt:lpstr>
      <vt:lpstr>Formal Commands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Commands:  Ud. &amp; Uds.</dc:title>
  <dc:creator>Kozielski, Marnie</dc:creator>
  <cp:lastModifiedBy>Kozielski, Marnie</cp:lastModifiedBy>
  <cp:revision>4</cp:revision>
  <dcterms:created xsi:type="dcterms:W3CDTF">2016-02-01T19:29:44Z</dcterms:created>
  <dcterms:modified xsi:type="dcterms:W3CDTF">2016-02-01T19:39:18Z</dcterms:modified>
</cp:coreProperties>
</file>