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6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7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9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8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8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3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D61D7-C4C6-4D5A-B91F-FE1894A82AE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E5FB-557A-41C0-8EA3-724EF0873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4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2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Grande </a:t>
            </a:r>
            <a:r>
              <a:rPr lang="en-US" dirty="0" smtClean="0"/>
              <a:t>changes spelling and meaning depending on its placement before or after the noun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Un hombre </a:t>
            </a:r>
            <a:r>
              <a:rPr lang="en-US" dirty="0" err="1" smtClean="0"/>
              <a:t>grande</a:t>
            </a:r>
            <a:r>
              <a:rPr lang="en-US" dirty="0" smtClean="0"/>
              <a:t> = a large/big man</a:t>
            </a:r>
          </a:p>
          <a:p>
            <a:pPr marL="0" indent="0">
              <a:buNone/>
            </a:pPr>
            <a:r>
              <a:rPr lang="en-US" dirty="0" smtClean="0"/>
              <a:t>Un gran hombre = a great man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2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adjectives change meaning depending on their placement before or after the noun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Adjective</a:t>
            </a:r>
            <a:r>
              <a:rPr lang="en-US" dirty="0" smtClean="0"/>
              <a:t>		</a:t>
            </a:r>
            <a:r>
              <a:rPr lang="en-US" u="sng" dirty="0" smtClean="0"/>
              <a:t>Before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u="sng" dirty="0" smtClean="0"/>
              <a:t>After</a:t>
            </a:r>
          </a:p>
          <a:p>
            <a:pPr marL="0" indent="0">
              <a:buNone/>
            </a:pPr>
            <a:r>
              <a:rPr lang="en-US" sz="2000" dirty="0" err="1" smtClean="0"/>
              <a:t>Antiguo</a:t>
            </a:r>
            <a:r>
              <a:rPr lang="en-US" sz="2000" dirty="0" smtClean="0"/>
              <a:t>			former			old</a:t>
            </a:r>
          </a:p>
          <a:p>
            <a:pPr marL="0" indent="0">
              <a:buNone/>
            </a:pPr>
            <a:r>
              <a:rPr lang="en-US" sz="2000" dirty="0" err="1" smtClean="0"/>
              <a:t>Cierto</a:t>
            </a:r>
            <a:r>
              <a:rPr lang="en-US" sz="2000" dirty="0" smtClean="0"/>
              <a:t>			certain			true</a:t>
            </a:r>
          </a:p>
          <a:p>
            <a:pPr marL="0" indent="0">
              <a:buNone/>
            </a:pPr>
            <a:r>
              <a:rPr lang="en-US" sz="2000" dirty="0" err="1" smtClean="0"/>
              <a:t>Mismo</a:t>
            </a:r>
            <a:r>
              <a:rPr lang="en-US" sz="2000" dirty="0" smtClean="0"/>
              <a:t>			same			itself</a:t>
            </a:r>
          </a:p>
          <a:p>
            <a:pPr marL="0" indent="0">
              <a:buNone/>
            </a:pPr>
            <a:r>
              <a:rPr lang="en-US" sz="2000" dirty="0" smtClean="0"/>
              <a:t>Nuevo			new/different		brand new</a:t>
            </a:r>
          </a:p>
          <a:p>
            <a:pPr marL="0" indent="0">
              <a:buNone/>
            </a:pPr>
            <a:r>
              <a:rPr lang="en-US" sz="2000" dirty="0" err="1" smtClean="0"/>
              <a:t>Pobre</a:t>
            </a:r>
            <a:r>
              <a:rPr lang="en-US" sz="2000" dirty="0" smtClean="0"/>
              <a:t>			unfortunate		poor</a:t>
            </a:r>
          </a:p>
          <a:p>
            <a:pPr marL="0" indent="0">
              <a:buNone/>
            </a:pPr>
            <a:r>
              <a:rPr lang="en-US" sz="2000" dirty="0" smtClean="0"/>
              <a:t>Viejo			old/long-standing		old (age)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3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adjectives have 4 forms:</a:t>
            </a:r>
          </a:p>
          <a:p>
            <a:pPr marL="457200" lvl="1" indent="0">
              <a:buNone/>
            </a:pPr>
            <a:r>
              <a:rPr lang="en-US" dirty="0" smtClean="0"/>
              <a:t>Masculine 		Feminine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Singular			Plural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87422"/>
              </p:ext>
            </p:extLst>
          </p:nvPr>
        </p:nvGraphicFramePr>
        <p:xfrm>
          <a:off x="990600" y="449580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roja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rojos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rojas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1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Most adjectives agree with the noun in both number and gender: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200" b="1" dirty="0" smtClean="0"/>
              <a:t>-o</a:t>
            </a:r>
            <a:r>
              <a:rPr lang="en-US" sz="2200" dirty="0" smtClean="0"/>
              <a:t>				</a:t>
            </a:r>
            <a:r>
              <a:rPr lang="en-US" sz="2200" b="1" dirty="0" smtClean="0"/>
              <a:t>-</a:t>
            </a:r>
            <a:r>
              <a:rPr lang="en-US" sz="2200" b="1" dirty="0" err="1" smtClean="0"/>
              <a:t>dor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err="1"/>
              <a:t>r</a:t>
            </a:r>
            <a:r>
              <a:rPr lang="en-US" sz="2200" dirty="0" err="1" smtClean="0"/>
              <a:t>ojo</a:t>
            </a:r>
            <a:r>
              <a:rPr lang="en-US" sz="2200" dirty="0" smtClean="0"/>
              <a:t>	</a:t>
            </a:r>
            <a:r>
              <a:rPr lang="en-US" sz="2200" dirty="0" err="1" smtClean="0"/>
              <a:t>rojos</a:t>
            </a:r>
            <a:r>
              <a:rPr lang="en-US" sz="2200" dirty="0" smtClean="0"/>
              <a:t>			</a:t>
            </a:r>
            <a:r>
              <a:rPr lang="en-US" sz="2200" dirty="0" err="1" smtClean="0"/>
              <a:t>explorador</a:t>
            </a:r>
            <a:r>
              <a:rPr lang="en-US" sz="2200" dirty="0" smtClean="0"/>
              <a:t>	</a:t>
            </a:r>
            <a:r>
              <a:rPr lang="en-US" sz="2200" dirty="0" err="1" smtClean="0"/>
              <a:t>exploradores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err="1"/>
              <a:t>r</a:t>
            </a:r>
            <a:r>
              <a:rPr lang="en-US" sz="2200" dirty="0" err="1" smtClean="0"/>
              <a:t>oja</a:t>
            </a:r>
            <a:r>
              <a:rPr lang="en-US" sz="2200" dirty="0" smtClean="0"/>
              <a:t>	</a:t>
            </a:r>
            <a:r>
              <a:rPr lang="en-US" sz="2200" dirty="0" err="1" smtClean="0"/>
              <a:t>rojas</a:t>
            </a:r>
            <a:r>
              <a:rPr lang="en-US" sz="2200" dirty="0" smtClean="0"/>
              <a:t>			</a:t>
            </a:r>
            <a:r>
              <a:rPr lang="en-US" sz="2200" dirty="0" err="1" smtClean="0"/>
              <a:t>exploradora</a:t>
            </a:r>
            <a:r>
              <a:rPr lang="en-US" sz="2200" dirty="0" smtClean="0"/>
              <a:t>	</a:t>
            </a:r>
            <a:r>
              <a:rPr lang="en-US" sz="2200" dirty="0" err="1" smtClean="0"/>
              <a:t>exploradoras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200" b="1" dirty="0" smtClean="0"/>
              <a:t>-</a:t>
            </a:r>
            <a:r>
              <a:rPr lang="en-US" sz="2200" b="1" dirty="0" err="1" smtClean="0"/>
              <a:t>ol</a:t>
            </a:r>
            <a:r>
              <a:rPr lang="en-US" sz="2200" b="1" dirty="0" smtClean="0"/>
              <a:t>					-</a:t>
            </a:r>
            <a:r>
              <a:rPr lang="en-US" sz="2200" b="1" dirty="0" err="1" smtClean="0"/>
              <a:t>ón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err="1"/>
              <a:t>e</a:t>
            </a:r>
            <a:r>
              <a:rPr lang="en-US" sz="2200" dirty="0" err="1" smtClean="0"/>
              <a:t>spañol</a:t>
            </a:r>
            <a:r>
              <a:rPr lang="en-US" sz="2200" dirty="0" smtClean="0"/>
              <a:t>		</a:t>
            </a:r>
            <a:r>
              <a:rPr lang="en-US" sz="2200" dirty="0" err="1" smtClean="0"/>
              <a:t>españoles</a:t>
            </a:r>
            <a:r>
              <a:rPr lang="en-US" sz="2200" dirty="0" smtClean="0"/>
              <a:t>		</a:t>
            </a:r>
            <a:r>
              <a:rPr lang="en-US" sz="2200" dirty="0" err="1" smtClean="0"/>
              <a:t>mandón</a:t>
            </a:r>
            <a:r>
              <a:rPr lang="en-US" sz="2200" dirty="0" smtClean="0"/>
              <a:t>	</a:t>
            </a:r>
            <a:r>
              <a:rPr lang="en-US" sz="2200" dirty="0" err="1" smtClean="0"/>
              <a:t>mandones</a:t>
            </a:r>
            <a:r>
              <a:rPr lang="en-US" sz="2200" dirty="0" smtClean="0"/>
              <a:t>	</a:t>
            </a:r>
          </a:p>
          <a:p>
            <a:pPr marL="0" indent="0">
              <a:buNone/>
            </a:pPr>
            <a:r>
              <a:rPr lang="en-US" sz="2200" dirty="0" err="1" smtClean="0"/>
              <a:t>española</a:t>
            </a:r>
            <a:r>
              <a:rPr lang="en-US" sz="2200" dirty="0" smtClean="0"/>
              <a:t>	</a:t>
            </a:r>
            <a:r>
              <a:rPr lang="en-US" sz="2200" dirty="0" err="1" smtClean="0"/>
              <a:t>españolas</a:t>
            </a:r>
            <a:r>
              <a:rPr lang="en-US" sz="2200" dirty="0" smtClean="0"/>
              <a:t>		</a:t>
            </a:r>
            <a:r>
              <a:rPr lang="en-US" sz="2200" dirty="0" err="1" smtClean="0"/>
              <a:t>mandona</a:t>
            </a:r>
            <a:r>
              <a:rPr lang="en-US" sz="2200" dirty="0" smtClean="0"/>
              <a:t>	</a:t>
            </a:r>
            <a:r>
              <a:rPr lang="en-US" sz="2200" dirty="0" err="1" smtClean="0"/>
              <a:t>mandonas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71700" lvl="5" indent="0">
              <a:buNone/>
            </a:pPr>
            <a:r>
              <a:rPr lang="en-US" sz="3600" b="1" dirty="0" smtClean="0"/>
              <a:t>-</a:t>
            </a:r>
            <a:r>
              <a:rPr lang="en-US" sz="3600" b="1" dirty="0" err="1" smtClean="0"/>
              <a:t>án</a:t>
            </a:r>
            <a:endParaRPr lang="en-US" sz="3600" b="1" dirty="0" smtClean="0"/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usulmán</a:t>
            </a:r>
            <a:r>
              <a:rPr lang="en-US" dirty="0" smtClean="0"/>
              <a:t>		</a:t>
            </a:r>
            <a:r>
              <a:rPr lang="en-US" dirty="0" err="1" smtClean="0"/>
              <a:t>musulmanes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usulmana</a:t>
            </a:r>
            <a:r>
              <a:rPr lang="en-US" dirty="0" smtClean="0"/>
              <a:t>	</a:t>
            </a:r>
            <a:r>
              <a:rPr lang="en-US" dirty="0" err="1" smtClean="0"/>
              <a:t>musulmanas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3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adjectives ending in –a, -e, -í and –ú or a consonant have only 2 forms as they agree with the noun in number only: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inteligente</a:t>
            </a:r>
            <a:r>
              <a:rPr lang="en-US" dirty="0" smtClean="0"/>
              <a:t>  --- </a:t>
            </a:r>
            <a:r>
              <a:rPr lang="en-US" dirty="0" err="1" smtClean="0"/>
              <a:t>inteligentes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belga</a:t>
            </a:r>
            <a:r>
              <a:rPr lang="en-US" dirty="0" smtClean="0"/>
              <a:t>-------------</a:t>
            </a:r>
            <a:r>
              <a:rPr lang="en-US" dirty="0" err="1" smtClean="0"/>
              <a:t>belgas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marroquí</a:t>
            </a:r>
            <a:r>
              <a:rPr lang="en-US" dirty="0" smtClean="0"/>
              <a:t>-------</a:t>
            </a:r>
            <a:r>
              <a:rPr lang="en-US" dirty="0" err="1" smtClean="0"/>
              <a:t>marroquíes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hindú</a:t>
            </a:r>
            <a:r>
              <a:rPr lang="en-US" dirty="0" smtClean="0"/>
              <a:t>------------</a:t>
            </a:r>
            <a:r>
              <a:rPr lang="en-US" dirty="0" err="1" smtClean="0"/>
              <a:t>hindúes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común</a:t>
            </a:r>
            <a:r>
              <a:rPr lang="en-US" dirty="0" smtClean="0"/>
              <a:t>-----------</a:t>
            </a:r>
            <a:r>
              <a:rPr lang="en-US" dirty="0" err="1" smtClean="0"/>
              <a:t>comunes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feliz</a:t>
            </a:r>
            <a:r>
              <a:rPr lang="en-US" dirty="0" smtClean="0"/>
              <a:t>---------------</a:t>
            </a:r>
            <a:r>
              <a:rPr lang="en-US" dirty="0" err="1" smtClean="0"/>
              <a:t>felices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956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Position and Agreement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adjectives </a:t>
            </a:r>
            <a:r>
              <a:rPr lang="en-US" i="1" dirty="0" smtClean="0"/>
              <a:t>follow</a:t>
            </a:r>
            <a:r>
              <a:rPr lang="en-US" dirty="0" smtClean="0"/>
              <a:t> the noun: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i="1" dirty="0" err="1" smtClean="0"/>
              <a:t>feliz</a:t>
            </a:r>
            <a:r>
              <a:rPr lang="en-US" dirty="0" smtClean="0"/>
              <a:t>		el </a:t>
            </a:r>
            <a:r>
              <a:rPr lang="en-US" dirty="0" err="1" smtClean="0"/>
              <a:t>coche</a:t>
            </a:r>
            <a:r>
              <a:rPr lang="en-US" dirty="0" smtClean="0"/>
              <a:t> </a:t>
            </a:r>
            <a:r>
              <a:rPr lang="en-US" i="1" dirty="0" err="1" smtClean="0"/>
              <a:t>rojo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bicletas</a:t>
            </a:r>
            <a:r>
              <a:rPr lang="en-US" dirty="0" smtClean="0"/>
              <a:t> </a:t>
            </a:r>
            <a:r>
              <a:rPr lang="en-US" i="1" dirty="0" err="1" smtClean="0"/>
              <a:t>rojas</a:t>
            </a:r>
            <a:r>
              <a:rPr lang="en-US" dirty="0" smtClean="0"/>
              <a:t>		los amigos </a:t>
            </a:r>
            <a:r>
              <a:rPr lang="en-US" i="1" dirty="0" err="1" smtClean="0"/>
              <a:t>interesantes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14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an adjective modifies 2 nouns of the same gender, the adjective is plural.  If the nouns have different genders, the adjective is masculine plural.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y la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españolas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y el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españoles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2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adjectives come before the noun and drop the “-o” before a masculine singular noun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ueno</a:t>
            </a:r>
            <a:r>
              <a:rPr lang="en-US" dirty="0" smtClean="0"/>
              <a:t>—</a:t>
            </a:r>
            <a:r>
              <a:rPr lang="en-US" dirty="0" err="1" smtClean="0"/>
              <a:t>buen</a:t>
            </a:r>
            <a:r>
              <a:rPr lang="en-US" dirty="0" smtClean="0"/>
              <a:t>		</a:t>
            </a:r>
            <a:r>
              <a:rPr lang="en-US" dirty="0" err="1" smtClean="0"/>
              <a:t>malo</a:t>
            </a:r>
            <a:r>
              <a:rPr lang="en-US" dirty="0" smtClean="0"/>
              <a:t>---mal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lguno</a:t>
            </a:r>
            <a:r>
              <a:rPr lang="en-US" dirty="0" smtClean="0"/>
              <a:t>---</a:t>
            </a:r>
            <a:r>
              <a:rPr lang="en-US" dirty="0" err="1" smtClean="0"/>
              <a:t>algún</a:t>
            </a:r>
            <a:r>
              <a:rPr lang="en-US" dirty="0" smtClean="0"/>
              <a:t>		</a:t>
            </a:r>
            <a:r>
              <a:rPr lang="en-US" dirty="0" err="1" smtClean="0"/>
              <a:t>ninguno</a:t>
            </a:r>
            <a:r>
              <a:rPr lang="en-US" dirty="0" smtClean="0"/>
              <a:t>---</a:t>
            </a:r>
            <a:r>
              <a:rPr lang="en-US" dirty="0" err="1" smtClean="0"/>
              <a:t>ningún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rimero</a:t>
            </a:r>
            <a:r>
              <a:rPr lang="en-US" dirty="0" smtClean="0"/>
              <a:t>---primer	</a:t>
            </a:r>
            <a:r>
              <a:rPr lang="en-US" dirty="0" err="1" smtClean="0"/>
              <a:t>tercero</a:t>
            </a:r>
            <a:r>
              <a:rPr lang="en-US" dirty="0" smtClean="0"/>
              <a:t>---</a:t>
            </a:r>
            <a:r>
              <a:rPr lang="en-US" dirty="0" err="1" smtClean="0"/>
              <a:t>tercer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7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chico</a:t>
            </a:r>
            <a:r>
              <a:rPr lang="en-US" dirty="0" smtClean="0"/>
              <a:t>		un mal </a:t>
            </a:r>
            <a:r>
              <a:rPr lang="en-US" dirty="0" err="1" smtClean="0"/>
              <a:t>viaje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 primer amigo		el </a:t>
            </a:r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lgún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			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1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198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  <vt:lpstr>Descriptive Adjectives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Adjectives</dc:title>
  <dc:creator>Marnie Kozielski</dc:creator>
  <cp:lastModifiedBy>Marnie Kozielski</cp:lastModifiedBy>
  <cp:revision>10</cp:revision>
  <dcterms:created xsi:type="dcterms:W3CDTF">2013-09-17T15:05:30Z</dcterms:created>
  <dcterms:modified xsi:type="dcterms:W3CDTF">2015-06-17T17:06:16Z</dcterms:modified>
</cp:coreProperties>
</file>