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0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7A0AB1-67DE-46BE-84F6-1168ADABF40A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0BC13A-8B74-411F-985B-246E313D1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&amp; Neighborhood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Common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m</a:t>
            </a:r>
            <a:r>
              <a:rPr lang="en-US" b="1" u="sng" dirty="0" smtClean="0"/>
              <a:t>i vs. me</a:t>
            </a:r>
          </a:p>
          <a:p>
            <a:pPr marL="0" indent="0" algn="ctr">
              <a:buNone/>
            </a:pPr>
            <a:r>
              <a:rPr lang="en-US" b="1" dirty="0"/>
              <a:t>m</a:t>
            </a:r>
            <a:r>
              <a:rPr lang="en-US" b="1" dirty="0" smtClean="0"/>
              <a:t>i</a:t>
            </a:r>
            <a:r>
              <a:rPr lang="en-US" dirty="0" smtClean="0"/>
              <a:t>= my (possession)</a:t>
            </a:r>
          </a:p>
          <a:p>
            <a:pPr marL="0" indent="0" algn="ct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smtClean="0"/>
              <a:t>mi</a:t>
            </a:r>
            <a:r>
              <a:rPr lang="en-US" dirty="0" smtClean="0"/>
              <a:t> casa.  </a:t>
            </a:r>
            <a:r>
              <a:rPr lang="en-US" i="1" dirty="0" smtClean="0"/>
              <a:t>It is </a:t>
            </a:r>
            <a:r>
              <a:rPr lang="en-US" b="1" i="1" dirty="0" smtClean="0"/>
              <a:t>my</a:t>
            </a:r>
            <a:r>
              <a:rPr lang="en-US" i="1" dirty="0" smtClean="0"/>
              <a:t> house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b="1" dirty="0"/>
              <a:t>m</a:t>
            </a:r>
            <a:r>
              <a:rPr lang="en-US" b="1" dirty="0" smtClean="0"/>
              <a:t>e</a:t>
            </a:r>
            <a:r>
              <a:rPr lang="en-US" dirty="0" smtClean="0"/>
              <a:t>=me/myself; to/for me</a:t>
            </a:r>
          </a:p>
          <a:p>
            <a:pPr marL="0" indent="0" algn="ctr">
              <a:buNone/>
            </a:pP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madre</a:t>
            </a:r>
            <a:r>
              <a:rPr lang="en-US" dirty="0" smtClean="0"/>
              <a:t> </a:t>
            </a:r>
            <a:r>
              <a:rPr lang="en-US" b="1" dirty="0" smtClean="0"/>
              <a:t>me</a:t>
            </a:r>
            <a:r>
              <a:rPr lang="en-US" dirty="0" smtClean="0"/>
              <a:t> </a:t>
            </a:r>
            <a:r>
              <a:rPr lang="en-US" dirty="0" err="1" smtClean="0"/>
              <a:t>compra</a:t>
            </a:r>
            <a:r>
              <a:rPr lang="en-US" dirty="0" smtClean="0"/>
              <a:t> un </a:t>
            </a:r>
            <a:r>
              <a:rPr lang="en-US" dirty="0" err="1" smtClean="0"/>
              <a:t>vestido</a:t>
            </a:r>
            <a:r>
              <a:rPr lang="en-US" dirty="0" smtClean="0"/>
              <a:t>.  My mother is buying a dress </a:t>
            </a:r>
            <a:r>
              <a:rPr lang="en-US" b="1" i="1" dirty="0" smtClean="0"/>
              <a:t>for me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ropa</a:t>
            </a:r>
            <a:r>
              <a:rPr lang="en-US" dirty="0" smtClean="0"/>
              <a:t> (clothes/clothing)</a:t>
            </a:r>
          </a:p>
          <a:p>
            <a:pPr marL="0" indent="0" algn="ctr">
              <a:buNone/>
            </a:pPr>
            <a:r>
              <a:rPr lang="en-US" i="1" dirty="0" smtClean="0"/>
              <a:t>Almost always singular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b="1" dirty="0" err="1" smtClean="0"/>
              <a:t>ropa</a:t>
            </a:r>
            <a:r>
              <a:rPr lang="en-US" dirty="0" smtClean="0"/>
              <a:t>.  I have a lot of </a:t>
            </a:r>
            <a:r>
              <a:rPr lang="en-US" b="1" dirty="0" smtClean="0"/>
              <a:t>clothes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err="1"/>
              <a:t>m</a:t>
            </a:r>
            <a:r>
              <a:rPr lang="en-US" b="1" u="sng" dirty="0" err="1" smtClean="0"/>
              <a:t>uy</a:t>
            </a:r>
            <a:r>
              <a:rPr lang="en-US" b="1" u="sng" dirty="0" smtClean="0"/>
              <a:t> vs. mucho</a:t>
            </a:r>
            <a:endParaRPr lang="en-US" b="1" u="sng" dirty="0"/>
          </a:p>
          <a:p>
            <a:pPr marL="0" indent="0" algn="ctr">
              <a:buNone/>
            </a:pPr>
            <a:r>
              <a:rPr lang="en-US" b="1" dirty="0" err="1" smtClean="0"/>
              <a:t>Muy</a:t>
            </a:r>
            <a:r>
              <a:rPr lang="en-US" dirty="0" smtClean="0"/>
              <a:t> = very</a:t>
            </a:r>
          </a:p>
          <a:p>
            <a:pPr marL="0" indent="0" algn="ct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b="1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interesante</a:t>
            </a:r>
            <a:r>
              <a:rPr lang="en-US" dirty="0" smtClean="0"/>
              <a:t>.  </a:t>
            </a:r>
            <a:r>
              <a:rPr lang="en-US" i="1" dirty="0" smtClean="0"/>
              <a:t>The book is </a:t>
            </a:r>
            <a:r>
              <a:rPr lang="en-US" b="1" i="1" dirty="0" smtClean="0"/>
              <a:t>very</a:t>
            </a:r>
            <a:r>
              <a:rPr lang="en-US" i="1" dirty="0" smtClean="0"/>
              <a:t> interesting.</a:t>
            </a:r>
          </a:p>
          <a:p>
            <a:pPr marL="0" indent="0" algn="ctr">
              <a:buNone/>
            </a:pPr>
            <a:r>
              <a:rPr lang="en-US" b="1" dirty="0" smtClean="0"/>
              <a:t>Mucho(s)</a:t>
            </a:r>
            <a:r>
              <a:rPr lang="en-US" dirty="0" smtClean="0"/>
              <a:t> = much; a lot; many</a:t>
            </a:r>
          </a:p>
          <a:p>
            <a:pPr marL="0" indent="0" algn="ctr">
              <a:buNone/>
            </a:pP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b="1" i="1" dirty="0" smtClean="0"/>
              <a:t>mucho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.  </a:t>
            </a:r>
            <a:r>
              <a:rPr lang="en-US" i="1" dirty="0" smtClean="0"/>
              <a:t>I have </a:t>
            </a:r>
            <a:r>
              <a:rPr lang="en-US" b="1" i="1" dirty="0" smtClean="0"/>
              <a:t>a lot </a:t>
            </a:r>
            <a:r>
              <a:rPr lang="en-US" i="1" dirty="0" smtClean="0"/>
              <a:t>of money.</a:t>
            </a:r>
          </a:p>
          <a:p>
            <a:pPr marL="0" indent="0" algn="ctr">
              <a:buNone/>
            </a:pPr>
            <a:r>
              <a:rPr lang="en-US" dirty="0" err="1" smtClean="0"/>
              <a:t>Leemos</a:t>
            </a:r>
            <a:r>
              <a:rPr lang="en-US" dirty="0" smtClean="0"/>
              <a:t> </a:t>
            </a:r>
            <a:r>
              <a:rPr lang="en-US" b="1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.  We read </a:t>
            </a:r>
            <a:r>
              <a:rPr lang="en-US" b="1" i="1" dirty="0" smtClean="0"/>
              <a:t>a lot </a:t>
            </a:r>
            <a:r>
              <a:rPr lang="en-US" dirty="0" smtClean="0"/>
              <a:t>of books in English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c</a:t>
            </a:r>
            <a:r>
              <a:rPr lang="en-US" b="1" u="sng" dirty="0" smtClean="0"/>
              <a:t>on vs. sin</a:t>
            </a:r>
          </a:p>
          <a:p>
            <a:pPr marL="0" indent="0" algn="ctr">
              <a:buNone/>
            </a:pPr>
            <a:r>
              <a:rPr lang="en-US" b="1" dirty="0" smtClean="0"/>
              <a:t>Con</a:t>
            </a:r>
            <a:r>
              <a:rPr lang="en-US" dirty="0" smtClean="0"/>
              <a:t> = with</a:t>
            </a:r>
          </a:p>
          <a:p>
            <a:pPr marL="0" indent="0" algn="ctr">
              <a:buNone/>
            </a:pPr>
            <a:r>
              <a:rPr lang="en-US" b="1" dirty="0" smtClean="0"/>
              <a:t>Sin</a:t>
            </a:r>
            <a:r>
              <a:rPr lang="en-US" dirty="0" smtClean="0"/>
              <a:t> = without</a:t>
            </a:r>
          </a:p>
          <a:p>
            <a:pPr marL="0" indent="0" algn="ctr">
              <a:buNone/>
            </a:pPr>
            <a:r>
              <a:rPr lang="en-US" dirty="0" err="1" smtClean="0"/>
              <a:t>Voy</a:t>
            </a:r>
            <a:r>
              <a:rPr lang="en-US" dirty="0" smtClean="0"/>
              <a:t> </a:t>
            </a:r>
            <a:r>
              <a:rPr lang="en-US" b="1" dirty="0" smtClean="0"/>
              <a:t>con</a:t>
            </a:r>
            <a:r>
              <a:rPr lang="en-US" dirty="0" smtClean="0"/>
              <a:t> Miguel.  I am going </a:t>
            </a:r>
            <a:r>
              <a:rPr lang="en-US" b="1" i="1" dirty="0" smtClean="0"/>
              <a:t>with</a:t>
            </a:r>
            <a:r>
              <a:rPr lang="en-US" dirty="0" smtClean="0"/>
              <a:t> Mike.</a:t>
            </a:r>
          </a:p>
          <a:p>
            <a:pPr marL="0" indent="0" algn="ctr">
              <a:buNone/>
            </a:pPr>
            <a:r>
              <a:rPr lang="en-US" dirty="0" err="1" smtClean="0"/>
              <a:t>Salgo</a:t>
            </a:r>
            <a:r>
              <a:rPr lang="en-US" dirty="0" smtClean="0"/>
              <a:t> </a:t>
            </a:r>
            <a:r>
              <a:rPr lang="en-US" b="1" dirty="0" smtClean="0"/>
              <a:t>sin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r>
              <a:rPr lang="en-US" dirty="0" smtClean="0"/>
              <a:t>.  I’m leaving </a:t>
            </a:r>
            <a:r>
              <a:rPr lang="en-US" b="1" i="1" dirty="0" smtClean="0"/>
              <a:t>without</a:t>
            </a:r>
            <a:r>
              <a:rPr lang="en-US" dirty="0" smtClean="0"/>
              <a:t> my 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Subject/verb agreement</a:t>
            </a:r>
          </a:p>
          <a:p>
            <a:pPr marL="0" indent="0" algn="ctr">
              <a:buNone/>
            </a:pPr>
            <a:r>
              <a:rPr lang="en-US" dirty="0" smtClean="0"/>
              <a:t>Verb endings must agree with the subject(s) doing the action.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Nosotros </a:t>
            </a:r>
            <a:r>
              <a:rPr lang="en-US" b="1" strike="sngStrike" dirty="0" err="1" smtClean="0"/>
              <a:t>entienden</a:t>
            </a:r>
            <a:r>
              <a:rPr lang="en-US" dirty="0" smtClean="0"/>
              <a:t> la </a:t>
            </a:r>
            <a:r>
              <a:rPr lang="en-US" dirty="0" err="1" smtClean="0"/>
              <a:t>lección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Nosotros </a:t>
            </a:r>
            <a:r>
              <a:rPr lang="en-US" b="1" i="1" dirty="0" err="1" smtClean="0"/>
              <a:t>entendemos</a:t>
            </a:r>
            <a:r>
              <a:rPr lang="en-US" dirty="0" smtClean="0"/>
              <a:t> la </a:t>
            </a:r>
            <a:r>
              <a:rPr lang="en-US" dirty="0" err="1" smtClean="0"/>
              <a:t>lección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/>
              <a:t>Noun vs. verb</a:t>
            </a:r>
          </a:p>
          <a:p>
            <a:pPr marL="0" indent="0" algn="ctr">
              <a:buNone/>
            </a:pPr>
            <a:r>
              <a:rPr lang="en-US" sz="3200" b="1" dirty="0" err="1" smtClean="0"/>
              <a:t>Ayudar</a:t>
            </a:r>
            <a:r>
              <a:rPr lang="en-US" sz="3200" dirty="0" smtClean="0"/>
              <a:t> = to help (verb)</a:t>
            </a:r>
          </a:p>
          <a:p>
            <a:pPr marL="0" indent="0" algn="ctr">
              <a:buNone/>
            </a:pPr>
            <a:r>
              <a:rPr lang="en-US" sz="3200" b="1" dirty="0" smtClean="0"/>
              <a:t>La </a:t>
            </a:r>
            <a:r>
              <a:rPr lang="en-US" sz="3200" b="1" dirty="0" err="1" smtClean="0"/>
              <a:t>ayuda</a:t>
            </a:r>
            <a:r>
              <a:rPr lang="en-US" sz="3200" b="1" dirty="0" smtClean="0"/>
              <a:t> </a:t>
            </a:r>
            <a:r>
              <a:rPr lang="en-US" sz="3200" dirty="0" smtClean="0"/>
              <a:t>= help (noun)</a:t>
            </a:r>
          </a:p>
          <a:p>
            <a:pPr marL="0" indent="0" algn="ctr">
              <a:buNone/>
            </a:pPr>
            <a:r>
              <a:rPr lang="en-US" sz="3200" i="1" dirty="0" err="1" smtClean="0"/>
              <a:t>Quiero</a:t>
            </a:r>
            <a:r>
              <a:rPr lang="en-US" sz="3200" i="1" dirty="0" smtClean="0"/>
              <a:t> </a:t>
            </a:r>
            <a:r>
              <a:rPr lang="en-US" sz="3200" b="1" i="1" dirty="0" err="1" smtClean="0"/>
              <a:t>ayudar</a:t>
            </a:r>
            <a:r>
              <a:rPr lang="en-US" sz="3200" i="1" dirty="0" smtClean="0"/>
              <a:t> a </a:t>
            </a:r>
            <a:r>
              <a:rPr lang="en-US" sz="3200" i="1" dirty="0" err="1" smtClean="0"/>
              <a:t>los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minusválidos</a:t>
            </a:r>
            <a:r>
              <a:rPr lang="en-US" sz="3200" i="1" dirty="0" smtClean="0"/>
              <a:t>.</a:t>
            </a:r>
          </a:p>
          <a:p>
            <a:pPr marL="0" indent="0" algn="ctr">
              <a:buNone/>
            </a:pPr>
            <a:r>
              <a:rPr lang="en-US" sz="3200" i="1" dirty="0" err="1" smtClean="0"/>
              <a:t>Ellos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necesitan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la </a:t>
            </a:r>
            <a:r>
              <a:rPr lang="en-US" sz="3200" b="1" i="1" dirty="0" err="1" smtClean="0"/>
              <a:t>ayuda</a:t>
            </a:r>
            <a:r>
              <a:rPr lang="en-US" sz="3200" b="1" i="1" dirty="0" smtClean="0"/>
              <a:t> </a:t>
            </a:r>
            <a:r>
              <a:rPr lang="en-US" sz="3200" i="1" dirty="0" smtClean="0"/>
              <a:t>de la </a:t>
            </a:r>
            <a:r>
              <a:rPr lang="en-US" sz="3200" i="1" dirty="0" err="1" smtClean="0"/>
              <a:t>comunidad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81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GUSTAR</a:t>
            </a:r>
          </a:p>
          <a:p>
            <a:pPr marL="0" indent="0" algn="ctr">
              <a:buNone/>
            </a:pPr>
            <a:r>
              <a:rPr lang="en-US" sz="3200" i="1" dirty="0" smtClean="0"/>
              <a:t>(To be pleasing)</a:t>
            </a:r>
          </a:p>
          <a:p>
            <a:pPr marL="0" indent="0" algn="ctr">
              <a:buNone/>
            </a:pPr>
            <a:r>
              <a:rPr lang="en-US" sz="3200" b="1" i="1" dirty="0" smtClean="0"/>
              <a:t>Me</a:t>
            </a:r>
            <a:r>
              <a:rPr lang="en-US" sz="3200" dirty="0" smtClean="0"/>
              <a:t> </a:t>
            </a:r>
            <a:r>
              <a:rPr lang="en-US" sz="3200" b="1" dirty="0" err="1" smtClean="0"/>
              <a:t>gusta</a:t>
            </a:r>
            <a:r>
              <a:rPr lang="en-US" sz="3200" dirty="0" smtClean="0"/>
              <a:t> el </a:t>
            </a:r>
            <a:r>
              <a:rPr lang="en-US" sz="3200" dirty="0" err="1" smtClean="0"/>
              <a:t>comedor</a:t>
            </a:r>
            <a:r>
              <a:rPr lang="en-US" sz="3200" dirty="0" smtClean="0"/>
              <a:t> de </a:t>
            </a:r>
            <a:r>
              <a:rPr lang="en-US" sz="3200" dirty="0" err="1" smtClean="0"/>
              <a:t>beneficiencia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r>
              <a:rPr lang="en-US" sz="3200" b="1" i="1" dirty="0" err="1" smtClean="0"/>
              <a:t>Te</a:t>
            </a:r>
            <a:r>
              <a:rPr lang="en-US" sz="3200" dirty="0" smtClean="0"/>
              <a:t> </a:t>
            </a:r>
            <a:r>
              <a:rPr lang="en-US" sz="3200" b="1" dirty="0" err="1" smtClean="0"/>
              <a:t>gustan</a:t>
            </a:r>
            <a:r>
              <a:rPr lang="en-US" sz="3200" dirty="0" smtClean="0"/>
              <a:t>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clubes</a:t>
            </a:r>
            <a:r>
              <a:rPr lang="en-US" sz="3200" dirty="0" smtClean="0"/>
              <a:t> </a:t>
            </a:r>
            <a:r>
              <a:rPr lang="en-US" sz="3200" dirty="0" err="1" smtClean="0"/>
              <a:t>escolares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r>
              <a:rPr lang="en-US" sz="3200" b="1" i="1" dirty="0" smtClean="0"/>
              <a:t>Nos</a:t>
            </a:r>
            <a:r>
              <a:rPr lang="en-US" sz="3200" dirty="0" smtClean="0"/>
              <a:t> </a:t>
            </a:r>
            <a:r>
              <a:rPr lang="en-US" sz="3200" b="1" dirty="0" err="1" smtClean="0"/>
              <a:t>gusta</a:t>
            </a:r>
            <a:r>
              <a:rPr lang="en-US" sz="3200" dirty="0" smtClean="0"/>
              <a:t> </a:t>
            </a:r>
            <a:r>
              <a:rPr lang="en-US" sz="3200" dirty="0" err="1" smtClean="0"/>
              <a:t>donar</a:t>
            </a:r>
            <a:r>
              <a:rPr lang="en-US" sz="3200" dirty="0" smtClean="0"/>
              <a:t> </a:t>
            </a:r>
            <a:r>
              <a:rPr lang="en-US" sz="3200" dirty="0" err="1" smtClean="0"/>
              <a:t>fondos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e</a:t>
            </a:r>
            <a:r>
              <a:rPr lang="en-US" sz="4000" b="1" dirty="0" smtClean="0"/>
              <a:t>l + day of week = “on” that day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err="1" smtClean="0"/>
              <a:t>Trabajo</a:t>
            </a:r>
            <a:r>
              <a:rPr lang="en-US" sz="4000" dirty="0" smtClean="0"/>
              <a:t> </a:t>
            </a:r>
            <a:r>
              <a:rPr lang="en-US" sz="4000" b="1" dirty="0" smtClean="0"/>
              <a:t>el lunes.</a:t>
            </a:r>
          </a:p>
          <a:p>
            <a:pPr marL="0" indent="0" algn="ctr">
              <a:buNone/>
            </a:pPr>
            <a:r>
              <a:rPr lang="en-US" sz="4000" dirty="0" err="1" smtClean="0"/>
              <a:t>Recojo</a:t>
            </a:r>
            <a:r>
              <a:rPr lang="en-US" sz="4000" dirty="0" smtClean="0"/>
              <a:t> </a:t>
            </a:r>
            <a:r>
              <a:rPr lang="en-US" sz="4000" dirty="0" err="1" smtClean="0"/>
              <a:t>basura</a:t>
            </a:r>
            <a:r>
              <a:rPr lang="en-US" sz="4000" dirty="0" smtClean="0"/>
              <a:t> </a:t>
            </a:r>
            <a:r>
              <a:rPr lang="en-US" sz="4000" b="1" dirty="0" err="1" smtClean="0"/>
              <a:t>los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martes</a:t>
            </a:r>
            <a:r>
              <a:rPr lang="en-US" sz="4000" b="1" dirty="0" smtClean="0"/>
              <a:t> </a:t>
            </a:r>
            <a:r>
              <a:rPr lang="en-US" sz="4000" dirty="0" smtClean="0"/>
              <a:t>y </a:t>
            </a:r>
            <a:r>
              <a:rPr lang="en-US" sz="4000" b="1" dirty="0" err="1" smtClean="0"/>
              <a:t>los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jueves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15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u="sng" dirty="0"/>
              <a:t>t</a:t>
            </a:r>
            <a:r>
              <a:rPr lang="en-US" sz="3200" b="1" u="sng" dirty="0" smtClean="0"/>
              <a:t>ú vs. tu</a:t>
            </a:r>
            <a:endParaRPr lang="en-US" sz="3200" b="1" u="sng" dirty="0"/>
          </a:p>
          <a:p>
            <a:pPr marL="0" indent="0" algn="ctr">
              <a:buNone/>
            </a:pPr>
            <a:r>
              <a:rPr lang="en-US" sz="3200" b="1" dirty="0" smtClean="0"/>
              <a:t>Tú</a:t>
            </a:r>
            <a:r>
              <a:rPr lang="en-US" sz="3200" dirty="0" smtClean="0"/>
              <a:t> = you (informal, singular;  subject pronoun)</a:t>
            </a:r>
          </a:p>
          <a:p>
            <a:pPr marL="0" indent="0" algn="ctr">
              <a:buNone/>
            </a:pPr>
            <a:r>
              <a:rPr lang="en-US" sz="3200" b="1" dirty="0" smtClean="0"/>
              <a:t>Tu</a:t>
            </a:r>
            <a:r>
              <a:rPr lang="en-US" sz="3200" dirty="0" smtClean="0"/>
              <a:t> = your (possessive adjective)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b="1" i="1" dirty="0" smtClean="0"/>
              <a:t>Tú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necesitas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ayudar</a:t>
            </a:r>
            <a:r>
              <a:rPr lang="en-US" sz="3200" i="1" dirty="0" smtClean="0"/>
              <a:t> a la </a:t>
            </a:r>
            <a:r>
              <a:rPr lang="en-US" sz="3200" i="1" dirty="0" err="1" smtClean="0"/>
              <a:t>comunidad</a:t>
            </a:r>
            <a:r>
              <a:rPr lang="en-US" sz="3200" i="1" dirty="0" smtClean="0"/>
              <a:t>.</a:t>
            </a:r>
          </a:p>
          <a:p>
            <a:pPr marL="0" indent="0" algn="ctr">
              <a:buNone/>
            </a:pPr>
            <a:r>
              <a:rPr lang="en-US" sz="3200" i="1" dirty="0" err="1" smtClean="0"/>
              <a:t>Quiero</a:t>
            </a:r>
            <a:r>
              <a:rPr lang="en-US" sz="3200" i="1" dirty="0" smtClean="0"/>
              <a:t> </a:t>
            </a:r>
            <a:r>
              <a:rPr lang="en-US" sz="3200" b="1" i="1" dirty="0" smtClean="0"/>
              <a:t>tu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libro</a:t>
            </a:r>
            <a:r>
              <a:rPr lang="en-US" sz="3200" i="1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Errors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strike="sngStrike" dirty="0" smtClean="0"/>
              <a:t>Con mi</a:t>
            </a:r>
          </a:p>
          <a:p>
            <a:pPr marL="0" indent="0" algn="ctr">
              <a:buNone/>
            </a:pPr>
            <a:r>
              <a:rPr lang="en-US" sz="5400" dirty="0" err="1" smtClean="0"/>
              <a:t>conmigo</a:t>
            </a:r>
            <a:r>
              <a:rPr lang="en-US" sz="5400" dirty="0" smtClean="0"/>
              <a:t> = with me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err="1"/>
              <a:t>c</a:t>
            </a:r>
            <a:r>
              <a:rPr lang="en-US" sz="5400" dirty="0" err="1" smtClean="0"/>
              <a:t>ontigo</a:t>
            </a:r>
            <a:r>
              <a:rPr lang="en-US" sz="5400" dirty="0" smtClean="0"/>
              <a:t>= with you (tú)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50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Errors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800" strike="sngStrike" dirty="0" smtClean="0"/>
              <a:t>Tener </a:t>
            </a:r>
            <a:r>
              <a:rPr lang="en-US" sz="4800" strike="sngStrike" dirty="0" err="1" smtClean="0"/>
              <a:t>divertido</a:t>
            </a:r>
            <a:endParaRPr lang="en-US" sz="4800" strike="sngStrike" dirty="0" smtClean="0"/>
          </a:p>
          <a:p>
            <a:pPr marL="0" indent="0" algn="ctr">
              <a:buNone/>
            </a:pPr>
            <a:endParaRPr lang="en-US" sz="4800" strike="sngStrike" dirty="0"/>
          </a:p>
          <a:p>
            <a:pPr marL="0" indent="0" algn="ctr">
              <a:buNone/>
            </a:pPr>
            <a:r>
              <a:rPr lang="en-US" sz="4800" dirty="0" smtClean="0"/>
              <a:t>Use </a:t>
            </a:r>
            <a:r>
              <a:rPr lang="en-US" sz="4800" i="1" dirty="0" err="1"/>
              <a:t>d</a:t>
            </a:r>
            <a:r>
              <a:rPr lang="en-US" sz="4800" i="1" dirty="0" err="1" smtClean="0"/>
              <a:t>ivertirse</a:t>
            </a:r>
            <a:endParaRPr lang="en-US" sz="4800" i="1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 smtClean="0"/>
              <a:t>Me </a:t>
            </a:r>
            <a:r>
              <a:rPr lang="en-US" sz="4800" b="1" dirty="0" err="1" smtClean="0"/>
              <a:t>divierto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44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Errors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Personal </a:t>
            </a:r>
            <a:r>
              <a:rPr lang="en-US" sz="4400" b="1" i="1" dirty="0" smtClean="0"/>
              <a:t>a</a:t>
            </a:r>
            <a:endParaRPr lang="en-US" sz="4400" b="1" i="1" dirty="0"/>
          </a:p>
          <a:p>
            <a:pPr algn="ctr"/>
            <a:r>
              <a:rPr lang="en-US" sz="4400" dirty="0" smtClean="0"/>
              <a:t>Used when a person or pet follows the verb</a:t>
            </a:r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 err="1" smtClean="0"/>
              <a:t>María</a:t>
            </a:r>
            <a:r>
              <a:rPr lang="en-US" sz="4400" dirty="0" smtClean="0"/>
              <a:t> </a:t>
            </a:r>
            <a:r>
              <a:rPr lang="en-US" sz="4400" dirty="0" err="1" smtClean="0"/>
              <a:t>visita</a:t>
            </a:r>
            <a:r>
              <a:rPr lang="en-US" sz="4400" dirty="0" smtClean="0"/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 </a:t>
            </a:r>
            <a:r>
              <a:rPr lang="en-US" sz="4400" i="1" dirty="0" err="1" smtClean="0"/>
              <a:t>su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abuela</a:t>
            </a:r>
            <a:r>
              <a:rPr lang="en-US" sz="4400" i="1" dirty="0" smtClean="0"/>
              <a:t> </a:t>
            </a:r>
            <a:r>
              <a:rPr lang="en-US" sz="4400" dirty="0" err="1" smtClean="0"/>
              <a:t>los</a:t>
            </a:r>
            <a:r>
              <a:rPr lang="en-US" sz="4400" dirty="0" smtClean="0"/>
              <a:t> </a:t>
            </a:r>
            <a:r>
              <a:rPr lang="en-US" sz="4400" dirty="0" err="1" smtClean="0"/>
              <a:t>sábados</a:t>
            </a:r>
            <a:r>
              <a:rPr lang="en-US" sz="4400" dirty="0" smtClean="0"/>
              <a:t>.</a:t>
            </a:r>
          </a:p>
          <a:p>
            <a:pPr marL="0" indent="0" algn="ctr">
              <a:buNone/>
            </a:pPr>
            <a:r>
              <a:rPr lang="en-US" sz="4400" dirty="0" err="1" smtClean="0"/>
              <a:t>Conozco</a:t>
            </a:r>
            <a:r>
              <a:rPr lang="en-US" sz="4400" dirty="0" smtClean="0"/>
              <a:t> </a:t>
            </a:r>
            <a:r>
              <a:rPr lang="en-US" sz="4400" b="1" i="1" dirty="0" smtClean="0">
                <a:solidFill>
                  <a:srgbClr val="FF0000"/>
                </a:solidFill>
              </a:rPr>
              <a:t>al</a:t>
            </a:r>
            <a:r>
              <a:rPr lang="en-US" sz="4400" dirty="0" smtClean="0"/>
              <a:t> </a:t>
            </a:r>
            <a:r>
              <a:rPr lang="en-US" sz="4400" i="1" dirty="0" err="1" smtClean="0"/>
              <a:t>perro</a:t>
            </a:r>
            <a:r>
              <a:rPr lang="en-US" sz="4400" dirty="0" smtClean="0"/>
              <a:t> de Luis.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24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Errors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800" b="1" dirty="0"/>
              <a:t>b</a:t>
            </a:r>
            <a:r>
              <a:rPr lang="en-US" sz="3800" b="1" dirty="0" smtClean="0"/>
              <a:t>uena vs. </a:t>
            </a:r>
            <a:r>
              <a:rPr lang="en-US" sz="3800" b="1" dirty="0" err="1" smtClean="0"/>
              <a:t>bien</a:t>
            </a:r>
            <a:endParaRPr lang="en-US" sz="3800" b="1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400" b="1" i="1" dirty="0" smtClean="0"/>
              <a:t>Buena</a:t>
            </a:r>
            <a:r>
              <a:rPr lang="en-US" sz="3400" dirty="0" smtClean="0"/>
              <a:t> is an adjective (describes a noun—person, place, thing, idea)</a:t>
            </a:r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3400" b="1" i="1" dirty="0" smtClean="0"/>
              <a:t>Bien</a:t>
            </a:r>
            <a:r>
              <a:rPr lang="en-US" sz="3400" dirty="0" smtClean="0"/>
              <a:t> is an adverb and describes a verb (action)</a:t>
            </a:r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Pablo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i="1" dirty="0"/>
              <a:t>un </a:t>
            </a:r>
            <a:r>
              <a:rPr lang="en-US" i="1" dirty="0" err="1"/>
              <a:t>chico</a:t>
            </a:r>
            <a:r>
              <a:rPr lang="en-US" i="1" dirty="0"/>
              <a:t> </a:t>
            </a:r>
            <a:r>
              <a:rPr lang="en-US" b="1" i="1" dirty="0" err="1"/>
              <a:t>bueno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Las </a:t>
            </a:r>
            <a:r>
              <a:rPr lang="en-US" dirty="0" err="1"/>
              <a:t>frutas</a:t>
            </a:r>
            <a:r>
              <a:rPr lang="en-US" dirty="0"/>
              <a:t> son </a:t>
            </a:r>
            <a:r>
              <a:rPr lang="en-US" i="1" dirty="0" err="1"/>
              <a:t>unas</a:t>
            </a:r>
            <a:r>
              <a:rPr lang="en-US" i="1" dirty="0"/>
              <a:t> </a:t>
            </a:r>
            <a:r>
              <a:rPr lang="en-US" i="1" dirty="0" err="1"/>
              <a:t>comidas</a:t>
            </a:r>
            <a:r>
              <a:rPr lang="en-US" i="1" dirty="0"/>
              <a:t> </a:t>
            </a:r>
            <a:r>
              <a:rPr lang="en-US" b="1" i="1" dirty="0" err="1"/>
              <a:t>buenas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El </a:t>
            </a:r>
            <a:r>
              <a:rPr lang="en-US" dirty="0" err="1"/>
              <a:t>amor</a:t>
            </a:r>
            <a:r>
              <a:rPr lang="en-US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i="1" dirty="0" err="1"/>
              <a:t>una</a:t>
            </a:r>
            <a:r>
              <a:rPr lang="en-US" i="1" dirty="0"/>
              <a:t> idea </a:t>
            </a:r>
            <a:r>
              <a:rPr lang="en-US" b="1" i="1" dirty="0"/>
              <a:t>buena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Jorge </a:t>
            </a:r>
            <a:r>
              <a:rPr lang="en-US" i="1" dirty="0"/>
              <a:t>nada</a:t>
            </a:r>
            <a:r>
              <a:rPr lang="en-US" dirty="0"/>
              <a:t> </a:t>
            </a:r>
            <a:r>
              <a:rPr lang="en-US" b="1" i="1" dirty="0" err="1"/>
              <a:t>bien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i="1" dirty="0" err="1"/>
              <a:t>Hablo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b="1" i="1" dirty="0" err="1"/>
              <a:t>bien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a</a:t>
            </a:r>
            <a:r>
              <a:rPr lang="en-US" sz="3600" b="1" dirty="0" smtClean="0"/>
              <a:t> + el = al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i="1" dirty="0"/>
              <a:t>a</a:t>
            </a:r>
            <a:r>
              <a:rPr lang="en-US" sz="3600" i="1" dirty="0" smtClean="0"/>
              <a:t>t the;  to the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Ramón </a:t>
            </a:r>
            <a:r>
              <a:rPr lang="en-US" sz="3600" dirty="0" err="1" smtClean="0"/>
              <a:t>está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</a:t>
            </a:r>
            <a:r>
              <a:rPr lang="en-US" sz="3600" dirty="0" err="1" smtClean="0"/>
              <a:t>colegio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err="1" smtClean="0"/>
              <a:t>Vamos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</a:t>
            </a:r>
            <a:r>
              <a:rPr lang="en-US" sz="3600" dirty="0" err="1" smtClean="0"/>
              <a:t>supermercado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35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/>
              <a:t>Jugar</a:t>
            </a:r>
            <a:r>
              <a:rPr lang="en-US" sz="4000" b="1" dirty="0" smtClean="0"/>
              <a:t> + a(l) + </a:t>
            </a:r>
            <a:r>
              <a:rPr lang="en-US" sz="4000" b="1" i="1" u="sng" dirty="0" smtClean="0"/>
              <a:t>sport; game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i="1" dirty="0" err="1" smtClean="0"/>
              <a:t>Juego</a:t>
            </a:r>
            <a:r>
              <a:rPr lang="en-US" sz="4000" i="1" dirty="0" smtClean="0"/>
              <a:t> al </a:t>
            </a:r>
            <a:r>
              <a:rPr lang="en-US" sz="4000" i="1" dirty="0" err="1" smtClean="0"/>
              <a:t>vólibol</a:t>
            </a:r>
            <a:r>
              <a:rPr lang="en-US" sz="4000" i="1" dirty="0" smtClean="0"/>
              <a:t>.</a:t>
            </a:r>
          </a:p>
          <a:p>
            <a:pPr marL="0" indent="0" algn="ctr">
              <a:buNone/>
            </a:pPr>
            <a:r>
              <a:rPr lang="en-US" sz="4000" i="1" dirty="0" err="1" smtClean="0"/>
              <a:t>Jugamos</a:t>
            </a:r>
            <a:r>
              <a:rPr lang="en-US" sz="4000" i="1" dirty="0" smtClean="0"/>
              <a:t> a </a:t>
            </a:r>
            <a:r>
              <a:rPr lang="en-US" sz="4000" i="1" dirty="0" err="1" smtClean="0"/>
              <a:t>los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videojuegos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8270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Common Errors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Remember: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 smtClean="0"/>
              <a:t>Do not repeat a word more than 2x!</a:t>
            </a:r>
          </a:p>
          <a:p>
            <a:pPr marL="0" indent="0" algn="ctr">
              <a:buNone/>
            </a:pPr>
            <a:r>
              <a:rPr lang="en-US" sz="3600" b="1" i="1" dirty="0" smtClean="0"/>
              <a:t>(nouns, adjectives, verbs, adverbs)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975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482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Community &amp; Neighborhood Essay</vt:lpstr>
      <vt:lpstr>Common Errors </vt:lpstr>
      <vt:lpstr>Common Errors </vt:lpstr>
      <vt:lpstr>Common Errors </vt:lpstr>
      <vt:lpstr>Common Errors 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&amp; Neighborhood Essay</dc:title>
  <dc:creator>Kozielski, Marnie</dc:creator>
  <cp:lastModifiedBy>Kozielski, Marnie</cp:lastModifiedBy>
  <cp:revision>28</cp:revision>
  <dcterms:created xsi:type="dcterms:W3CDTF">2015-10-26T16:02:54Z</dcterms:created>
  <dcterms:modified xsi:type="dcterms:W3CDTF">2015-10-29T18:32:19Z</dcterms:modified>
</cp:coreProperties>
</file>