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1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0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33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38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12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02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7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1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1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3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AF0F4-D0E6-4038-B2BF-B4C09206825C}" type="datetimeFigureOut">
              <a:rPr lang="en-US" smtClean="0"/>
              <a:t>6/17/2015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9EA2-5728-4CF7-9674-18CA61B06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Articles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69829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2 types of articles: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smtClean="0"/>
              <a:t>DEFINITE</a:t>
            </a:r>
            <a:r>
              <a:rPr lang="en-US" dirty="0" smtClean="0"/>
              <a:t>			</a:t>
            </a:r>
            <a:r>
              <a:rPr lang="en-US" u="sng" dirty="0" smtClean="0"/>
              <a:t>INDEFINITE</a:t>
            </a:r>
          </a:p>
          <a:p>
            <a:pPr marL="0" indent="0">
              <a:buNone/>
            </a:pPr>
            <a:r>
              <a:rPr lang="en-US" sz="1400" dirty="0" smtClean="0"/>
              <a:t>Sing.→</a:t>
            </a:r>
            <a:r>
              <a:rPr lang="en-US" dirty="0" smtClean="0"/>
              <a:t>	el	la	</a:t>
            </a:r>
            <a:r>
              <a:rPr lang="en-US" dirty="0" smtClean="0"/>
              <a:t>	</a:t>
            </a:r>
            <a:r>
              <a:rPr lang="en-US" sz="1400" dirty="0" smtClean="0"/>
              <a:t>Sing.→</a:t>
            </a:r>
            <a:r>
              <a:rPr lang="en-US" dirty="0" smtClean="0"/>
              <a:t>	</a:t>
            </a:r>
            <a:r>
              <a:rPr lang="en-US" dirty="0" smtClean="0"/>
              <a:t>un</a:t>
            </a:r>
            <a:r>
              <a:rPr lang="en-US" dirty="0" smtClean="0"/>
              <a:t>		</a:t>
            </a:r>
            <a:r>
              <a:rPr lang="en-US" dirty="0" err="1" smtClean="0"/>
              <a:t>una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Pl.→</a:t>
            </a:r>
            <a:r>
              <a:rPr lang="en-US" dirty="0"/>
              <a:t>	</a:t>
            </a:r>
            <a:r>
              <a:rPr lang="en-US" dirty="0" smtClean="0"/>
              <a:t>los     las		</a:t>
            </a:r>
            <a:r>
              <a:rPr lang="en-US" sz="1400" dirty="0" smtClean="0"/>
              <a:t>Pl.→</a:t>
            </a:r>
            <a:r>
              <a:rPr lang="en-US" dirty="0" smtClean="0"/>
              <a:t>	</a:t>
            </a:r>
            <a:r>
              <a:rPr lang="en-US" dirty="0" err="1" smtClean="0"/>
              <a:t>unos</a:t>
            </a:r>
            <a:r>
              <a:rPr lang="en-US" dirty="0" smtClean="0"/>
              <a:t>		</a:t>
            </a:r>
            <a:r>
              <a:rPr lang="en-US" dirty="0" err="1" smtClean="0"/>
              <a:t>unas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sz="1400" dirty="0" smtClean="0"/>
              <a:t>↑Masc.         ↑</a:t>
            </a:r>
            <a:r>
              <a:rPr lang="en-US" sz="1400" dirty="0"/>
              <a:t>Fem.			↑Masc.        </a:t>
            </a:r>
            <a:r>
              <a:rPr lang="en-US" sz="1400" dirty="0" smtClean="0"/>
              <a:t>		 </a:t>
            </a:r>
            <a:r>
              <a:rPr lang="en-US" sz="1400" dirty="0"/>
              <a:t>↑Fem.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Definite articles mean “the;” Indefinite articles mean “a,” “an,” “some”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52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indefinite article is </a:t>
            </a:r>
            <a:r>
              <a:rPr lang="en-US" i="1" dirty="0" smtClean="0"/>
              <a:t>not</a:t>
            </a:r>
            <a:r>
              <a:rPr lang="en-US" dirty="0" smtClean="0"/>
              <a:t> used with the verb SER for professions or nationalities unless the profession or nationality is modified with an adjective.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Carmen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médico</a:t>
            </a:r>
            <a:r>
              <a:rPr lang="en-US" sz="2400" dirty="0" smtClean="0"/>
              <a:t>.		Carmen </a:t>
            </a:r>
            <a:r>
              <a:rPr lang="en-US" sz="2400" dirty="0" err="1" smtClean="0"/>
              <a:t>es</a:t>
            </a:r>
            <a:r>
              <a:rPr lang="en-US" sz="2400" dirty="0" smtClean="0"/>
              <a:t> un </a:t>
            </a:r>
            <a:r>
              <a:rPr lang="en-US" sz="2400" dirty="0" err="1" smtClean="0"/>
              <a:t>médico</a:t>
            </a:r>
            <a:r>
              <a:rPr lang="en-US" sz="2400" dirty="0" smtClean="0"/>
              <a:t> </a:t>
            </a:r>
            <a:r>
              <a:rPr lang="en-US" sz="2400" dirty="0" err="1" smtClean="0"/>
              <a:t>bueno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Marta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colombiana</a:t>
            </a:r>
            <a:r>
              <a:rPr lang="en-US" sz="2400" dirty="0" smtClean="0"/>
              <a:t>.		Marta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colombiana</a:t>
            </a:r>
            <a:r>
              <a:rPr lang="en-US" sz="2400" dirty="0" smtClean="0"/>
              <a:t> </a:t>
            </a:r>
            <a:r>
              <a:rPr lang="en-US" sz="2400" dirty="0" err="1" smtClean="0"/>
              <a:t>joven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977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definite article is required before an abstract noun.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el </a:t>
            </a:r>
            <a:r>
              <a:rPr lang="en-US" dirty="0" err="1" smtClean="0"/>
              <a:t>amor</a:t>
            </a:r>
            <a:r>
              <a:rPr lang="en-US" dirty="0" smtClean="0"/>
              <a:t>		la </a:t>
            </a:r>
            <a:r>
              <a:rPr lang="en-US" dirty="0" err="1" smtClean="0"/>
              <a:t>paz</a:t>
            </a:r>
            <a:endParaRPr lang="en-US" dirty="0" smtClean="0"/>
          </a:p>
          <a:p>
            <a:pPr marL="0" indent="0">
              <a:buNone/>
            </a:pPr>
            <a:r>
              <a:rPr lang="en-US" smtClean="0"/>
              <a:t>	el </a:t>
            </a:r>
            <a:r>
              <a:rPr lang="en-US" dirty="0" smtClean="0"/>
              <a:t>honor		la </a:t>
            </a:r>
            <a:r>
              <a:rPr lang="en-US" dirty="0" err="1" smtClean="0"/>
              <a:t>verdad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9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50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Articles</vt:lpstr>
      <vt:lpstr>Articles</vt:lpstr>
      <vt:lpstr>Articles</vt:lpstr>
      <vt:lpstr>Articles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</dc:title>
  <dc:creator>Marnie Kozielski</dc:creator>
  <cp:lastModifiedBy>Marnie Kozielski</cp:lastModifiedBy>
  <cp:revision>10</cp:revision>
  <dcterms:created xsi:type="dcterms:W3CDTF">2013-09-16T15:07:59Z</dcterms:created>
  <dcterms:modified xsi:type="dcterms:W3CDTF">2015-06-17T17:00:43Z</dcterms:modified>
</cp:coreProperties>
</file>